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2" r:id="rId2"/>
    <p:sldId id="330" r:id="rId3"/>
    <p:sldId id="326" r:id="rId4"/>
    <p:sldId id="284" r:id="rId5"/>
    <p:sldId id="274" r:id="rId6"/>
    <p:sldId id="323" r:id="rId7"/>
    <p:sldId id="279" r:id="rId8"/>
    <p:sldId id="280" r:id="rId9"/>
    <p:sldId id="278" r:id="rId10"/>
    <p:sldId id="256" r:id="rId11"/>
    <p:sldId id="287" r:id="rId12"/>
    <p:sldId id="257" r:id="rId13"/>
    <p:sldId id="258" r:id="rId14"/>
    <p:sldId id="264" r:id="rId15"/>
    <p:sldId id="324" r:id="rId16"/>
    <p:sldId id="327" r:id="rId17"/>
  </p:sldIdLst>
  <p:sldSz cx="9144000" cy="6858000" type="screen4x3"/>
  <p:notesSz cx="6865938" cy="9998075"/>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showPr>
  <p:clrMru>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85125" autoAdjust="0"/>
  </p:normalViewPr>
  <p:slideViewPr>
    <p:cSldViewPr>
      <p:cViewPr>
        <p:scale>
          <a:sx n="41" d="100"/>
          <a:sy n="41" d="100"/>
        </p:scale>
        <p:origin x="-2244" y="-5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3-08T20:55:05.424" idx="3">
    <p:pos x="10" y="10"/>
    <p:text>vídeo curto, como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pt-BR"/>
          </a:p>
        </p:txBody>
      </p:sp>
      <p:sp>
        <p:nvSpPr>
          <p:cNvPr id="3" name="Espaço Reservado para Data 2"/>
          <p:cNvSpPr>
            <a:spLocks noGrp="1"/>
          </p:cNvSpPr>
          <p:nvPr>
            <p:ph type="dt" sz="quarter" idx="1"/>
          </p:nvPr>
        </p:nvSpPr>
        <p:spPr>
          <a:xfrm>
            <a:off x="3889109" y="0"/>
            <a:ext cx="2975240" cy="499904"/>
          </a:xfrm>
          <a:prstGeom prst="rect">
            <a:avLst/>
          </a:prstGeom>
        </p:spPr>
        <p:txBody>
          <a:bodyPr vert="horz" lIns="96359" tIns="48180" rIns="96359" bIns="48180" rtlCol="0"/>
          <a:lstStyle>
            <a:lvl1pPr algn="r">
              <a:defRPr sz="1300"/>
            </a:lvl1pPr>
          </a:lstStyle>
          <a:p>
            <a:fld id="{19ABA356-F6A7-43D5-AC08-CDBC4811E191}" type="datetimeFigureOut">
              <a:rPr lang="pt-BR" smtClean="0"/>
              <a:pPr/>
              <a:t>29/03/2016</a:t>
            </a:fld>
            <a:endParaRPr lang="pt-BR"/>
          </a:p>
        </p:txBody>
      </p:sp>
      <p:sp>
        <p:nvSpPr>
          <p:cNvPr id="4" name="Espaço Reservado para Rodapé 3"/>
          <p:cNvSpPr>
            <a:spLocks noGrp="1"/>
          </p:cNvSpPr>
          <p:nvPr>
            <p:ph type="ftr" sz="quarter" idx="2"/>
          </p:nvPr>
        </p:nvSpPr>
        <p:spPr>
          <a:xfrm>
            <a:off x="0" y="9496436"/>
            <a:ext cx="2975240" cy="499904"/>
          </a:xfrm>
          <a:prstGeom prst="rect">
            <a:avLst/>
          </a:prstGeom>
        </p:spPr>
        <p:txBody>
          <a:bodyPr vert="horz" lIns="96359" tIns="48180" rIns="96359" bIns="48180"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3889109" y="9496436"/>
            <a:ext cx="2975240" cy="499904"/>
          </a:xfrm>
          <a:prstGeom prst="rect">
            <a:avLst/>
          </a:prstGeom>
        </p:spPr>
        <p:txBody>
          <a:bodyPr vert="horz" lIns="96359" tIns="48180" rIns="96359" bIns="48180" rtlCol="0" anchor="b"/>
          <a:lstStyle>
            <a:lvl1pPr algn="r">
              <a:defRPr sz="1300"/>
            </a:lvl1pPr>
          </a:lstStyle>
          <a:p>
            <a:fld id="{D118253D-6015-48B7-A87D-205599015E43}"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5240" cy="499904"/>
          </a:xfrm>
          <a:prstGeom prst="rect">
            <a:avLst/>
          </a:prstGeom>
        </p:spPr>
        <p:txBody>
          <a:bodyPr vert="horz" lIns="96359" tIns="48180" rIns="96359" bIns="48180" rtlCol="0"/>
          <a:lstStyle>
            <a:lvl1pPr algn="l" fontAlgn="auto">
              <a:spcBef>
                <a:spcPts val="0"/>
              </a:spcBef>
              <a:spcAft>
                <a:spcPts val="0"/>
              </a:spcAft>
              <a:defRPr sz="1300" dirty="0">
                <a:latin typeface="+mn-lt"/>
                <a:cs typeface="+mn-cs"/>
              </a:defRPr>
            </a:lvl1pPr>
          </a:lstStyle>
          <a:p>
            <a:pPr>
              <a:defRPr/>
            </a:pPr>
            <a:endParaRPr lang="pt-BR"/>
          </a:p>
        </p:txBody>
      </p:sp>
      <p:sp>
        <p:nvSpPr>
          <p:cNvPr id="3" name="Espaço Reservado para Data 2"/>
          <p:cNvSpPr>
            <a:spLocks noGrp="1"/>
          </p:cNvSpPr>
          <p:nvPr>
            <p:ph type="dt" idx="1"/>
          </p:nvPr>
        </p:nvSpPr>
        <p:spPr>
          <a:xfrm>
            <a:off x="3889109" y="0"/>
            <a:ext cx="2975240" cy="499904"/>
          </a:xfrm>
          <a:prstGeom prst="rect">
            <a:avLst/>
          </a:prstGeom>
        </p:spPr>
        <p:txBody>
          <a:bodyPr vert="horz" lIns="96359" tIns="48180" rIns="96359" bIns="48180" rtlCol="0"/>
          <a:lstStyle>
            <a:lvl1pPr algn="r" fontAlgn="auto">
              <a:spcBef>
                <a:spcPts val="0"/>
              </a:spcBef>
              <a:spcAft>
                <a:spcPts val="0"/>
              </a:spcAft>
              <a:defRPr sz="1300">
                <a:latin typeface="+mn-lt"/>
                <a:cs typeface="+mn-cs"/>
              </a:defRPr>
            </a:lvl1pPr>
          </a:lstStyle>
          <a:p>
            <a:pPr>
              <a:defRPr/>
            </a:pPr>
            <a:fld id="{99E31A96-AE69-4EC0-B2C5-17E3EF121656}" type="datetimeFigureOut">
              <a:rPr lang="pt-BR"/>
              <a:pPr>
                <a:defRPr/>
              </a:pPr>
              <a:t>29/03/2016</a:t>
            </a:fld>
            <a:endParaRPr lang="pt-BR" dirty="0"/>
          </a:p>
        </p:txBody>
      </p:sp>
      <p:sp>
        <p:nvSpPr>
          <p:cNvPr id="4" name="Espaço Reservado para Imagem de Slide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6359" tIns="48180" rIns="96359" bIns="48180" rtlCol="0" anchor="ctr"/>
          <a:lstStyle/>
          <a:p>
            <a:pPr lvl="0"/>
            <a:endParaRPr lang="pt-BR" noProof="0" dirty="0"/>
          </a:p>
        </p:txBody>
      </p:sp>
      <p:sp>
        <p:nvSpPr>
          <p:cNvPr id="5" name="Espaço Reservado para Anotações 4"/>
          <p:cNvSpPr>
            <a:spLocks noGrp="1"/>
          </p:cNvSpPr>
          <p:nvPr>
            <p:ph type="body" sz="quarter" idx="3"/>
          </p:nvPr>
        </p:nvSpPr>
        <p:spPr>
          <a:xfrm>
            <a:off x="686594" y="4749086"/>
            <a:ext cx="5492750" cy="4499134"/>
          </a:xfrm>
          <a:prstGeom prst="rect">
            <a:avLst/>
          </a:prstGeom>
        </p:spPr>
        <p:txBody>
          <a:bodyPr vert="horz" lIns="96359" tIns="48180" rIns="96359" bIns="4818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9496436"/>
            <a:ext cx="2975240" cy="499904"/>
          </a:xfrm>
          <a:prstGeom prst="rect">
            <a:avLst/>
          </a:prstGeom>
        </p:spPr>
        <p:txBody>
          <a:bodyPr vert="horz" lIns="96359" tIns="48180" rIns="96359" bIns="48180" rtlCol="0" anchor="b"/>
          <a:lstStyle>
            <a:lvl1pPr algn="l" fontAlgn="auto">
              <a:spcBef>
                <a:spcPts val="0"/>
              </a:spcBef>
              <a:spcAft>
                <a:spcPts val="0"/>
              </a:spcAft>
              <a:defRPr sz="1300" dirty="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9109" y="9496436"/>
            <a:ext cx="2975240" cy="499904"/>
          </a:xfrm>
          <a:prstGeom prst="rect">
            <a:avLst/>
          </a:prstGeom>
        </p:spPr>
        <p:txBody>
          <a:bodyPr vert="horz" lIns="96359" tIns="48180" rIns="96359" bIns="48180" rtlCol="0" anchor="b"/>
          <a:lstStyle>
            <a:lvl1pPr algn="r" fontAlgn="auto">
              <a:spcBef>
                <a:spcPts val="0"/>
              </a:spcBef>
              <a:spcAft>
                <a:spcPts val="0"/>
              </a:spcAft>
              <a:defRPr sz="1300">
                <a:latin typeface="+mn-lt"/>
                <a:cs typeface="+mn-cs"/>
              </a:defRPr>
            </a:lvl1pPr>
          </a:lstStyle>
          <a:p>
            <a:pPr>
              <a:defRPr/>
            </a:pPr>
            <a:fld id="{21981958-4786-46E2-B861-32A98BF6218F}" type="slidenum">
              <a:rPr lang="pt-BR"/>
              <a:pPr>
                <a:defRPr/>
              </a:pPr>
              <a:t>‹nº›</a:t>
            </a:fld>
            <a:endParaRPr lang="pt-B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94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Buenas tardes, mi nombre es</a:t>
            </a:r>
            <a:r>
              <a:rPr lang="es-ES" baseline="0" dirty="0" smtClean="0"/>
              <a:t> </a:t>
            </a:r>
            <a:r>
              <a:rPr lang="es-ES" baseline="0" dirty="0" err="1" smtClean="0"/>
              <a:t>Irae</a:t>
            </a:r>
            <a:r>
              <a:rPr lang="es-ES" dirty="0" smtClean="0"/>
              <a:t>, soy de Recife, Pernambuco, Brasil,  y voy a presentar el Proyecto  Amigo Moto  ("</a:t>
            </a:r>
            <a:r>
              <a:rPr lang="es-ES" dirty="0" err="1" smtClean="0"/>
              <a:t>motô</a:t>
            </a:r>
            <a:r>
              <a:rPr lang="es-ES" dirty="0" smtClean="0"/>
              <a:t>" es una forma reducida de llamar al conductor del autobús “motorista”). </a:t>
            </a:r>
            <a:endParaRPr lang="pt-BR" dirty="0" smtClean="0"/>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EBAA79-8A90-4C52-8ABF-2259AB1E9DFD}" type="slidenum">
              <a:rPr lang="pt-BR" smtClean="0"/>
              <a:pPr fontAlgn="base">
                <a:spcBef>
                  <a:spcPct val="0"/>
                </a:spcBef>
                <a:spcAft>
                  <a:spcPct val="0"/>
                </a:spcAft>
                <a:defRPr/>
              </a:pPr>
              <a:t>1</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867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El proyecto consiste en diálogos sobre el Código de Tránsito Brasileño, los aspectos relacionados con los ciclistas y sus derechos,</a:t>
            </a:r>
            <a:r>
              <a:rPr lang="es-ES" dirty="0" smtClean="0">
                <a:solidFill>
                  <a:srgbClr val="FF0000"/>
                </a:solidFill>
              </a:rPr>
              <a:t> estadísticas sobre accidentes e relato de experiencias bien sucedidas. </a:t>
            </a:r>
            <a:endParaRPr lang="pt-BR" dirty="0" smtClean="0">
              <a:solidFill>
                <a:srgbClr val="FF0000"/>
              </a:solidFill>
            </a:endParaRPr>
          </a:p>
        </p:txBody>
      </p:sp>
      <p:sp>
        <p:nvSpPr>
          <p:cNvPr id="34820"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3F75FA-72C9-42F4-BCF8-42C46DE24DDF}" type="slidenum">
              <a:rPr lang="pt-BR" smtClean="0"/>
              <a:pPr fontAlgn="base">
                <a:spcBef>
                  <a:spcPct val="0"/>
                </a:spcBef>
                <a:spcAft>
                  <a:spcPct val="0"/>
                </a:spcAft>
                <a:defRPr/>
              </a:pPr>
              <a:t>10</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96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dirty="0" smtClean="0"/>
              <a:t> </a:t>
            </a:r>
            <a:r>
              <a:rPr lang="es-ES" sz="1200" dirty="0" smtClean="0">
                <a:solidFill>
                  <a:schemeClr val="bg1"/>
                </a:solidFill>
              </a:rPr>
              <a:t>Consiste también en d</a:t>
            </a:r>
            <a:r>
              <a:rPr lang="es-ES" dirty="0" smtClean="0"/>
              <a:t>ramatizaciones sobre momentos críticos en las calles, que implican riesgos para los ciclistas. Esto es para estimular el diálogo y la formación de nuevas actitudes de los ciclistas y sus bicicletas.</a:t>
            </a:r>
            <a:endParaRPr lang="pt-BR" dirty="0" smtClean="0"/>
          </a:p>
        </p:txBody>
      </p:sp>
      <p:sp>
        <p:nvSpPr>
          <p:cNvPr id="3584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5FE139-5ECF-4F58-82E9-B71662B70D28}" type="slidenum">
              <a:rPr lang="pt-BR" smtClean="0"/>
              <a:pPr fontAlgn="base">
                <a:spcBef>
                  <a:spcPct val="0"/>
                </a:spcBef>
                <a:spcAft>
                  <a:spcPct val="0"/>
                </a:spcAft>
                <a:defRPr/>
              </a:pPr>
              <a:t>11</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07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z="1200" dirty="0" smtClean="0">
                <a:solidFill>
                  <a:schemeClr val="bg1"/>
                </a:solidFill>
              </a:rPr>
              <a:t>Y,</a:t>
            </a:r>
            <a:r>
              <a:rPr lang="es-ES" sz="1200" baseline="0" dirty="0" smtClean="0">
                <a:solidFill>
                  <a:schemeClr val="bg1"/>
                </a:solidFill>
              </a:rPr>
              <a:t> s</a:t>
            </a:r>
            <a:r>
              <a:rPr lang="es-ES" sz="1200" dirty="0" smtClean="0">
                <a:solidFill>
                  <a:schemeClr val="bg1"/>
                </a:solidFill>
              </a:rPr>
              <a:t>obre todo, consiste en prácticas en el campo, donde los conductores van en bicicleta y experimentan situaciones de riesgo comunes a los ciclistas .... y sienten lo mismo que ellos viven a diario.</a:t>
            </a:r>
            <a:endParaRPr lang="pt-BR" dirty="0" smtClean="0"/>
          </a:p>
        </p:txBody>
      </p:sp>
      <p:sp>
        <p:nvSpPr>
          <p:cNvPr id="3686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599C0E-1682-41EB-A2FA-60A7B262C8DD}" type="slidenum">
              <a:rPr lang="pt-BR" smtClean="0"/>
              <a:pPr fontAlgn="base">
                <a:spcBef>
                  <a:spcPct val="0"/>
                </a:spcBef>
                <a:spcAft>
                  <a:spcPct val="0"/>
                </a:spcAft>
                <a:defRPr/>
              </a:pPr>
              <a:t>12</a:t>
            </a:fld>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 name="Espaço Reservado para Anotações 2"/>
          <p:cNvSpPr>
            <a:spLocks noGrp="1"/>
          </p:cNvSpPr>
          <p:nvPr>
            <p:ph type="body" idx="1"/>
          </p:nvPr>
        </p:nvSpPr>
        <p:spPr/>
        <p:txBody>
          <a:bodyPr/>
          <a:lstStyle/>
          <a:p>
            <a:pPr>
              <a:defRPr/>
            </a:pPr>
            <a:r>
              <a:rPr lang="pt-BR" dirty="0" smtClean="0"/>
              <a:t>O </a:t>
            </a:r>
            <a:r>
              <a:rPr lang="es-ES" sz="1200" dirty="0" smtClean="0">
                <a:solidFill>
                  <a:schemeClr val="bg1"/>
                </a:solidFill>
              </a:rPr>
              <a:t>1º autobús pasa a 45 km/h y 50 cm de distancia, proporcionando una sensación de riesgo; O 2º autobús pasa a 30 k/h y 1,5 m de distancia, proporcionando sensación de seguridad para el  ciclista. </a:t>
            </a:r>
            <a:endParaRPr lang="pt-BR" dirty="0"/>
          </a:p>
        </p:txBody>
      </p:sp>
      <p:sp>
        <p:nvSpPr>
          <p:cNvPr id="4" name="Espaço Reservado para Número de Slide 3"/>
          <p:cNvSpPr>
            <a:spLocks noGrp="1"/>
          </p:cNvSpPr>
          <p:nvPr>
            <p:ph type="sldNum" sz="quarter" idx="5"/>
          </p:nvPr>
        </p:nvSpPr>
        <p:spPr/>
        <p:txBody>
          <a:bodyPr/>
          <a:lstStyle/>
          <a:p>
            <a:pPr>
              <a:defRPr/>
            </a:pPr>
            <a:fld id="{B6787309-1427-4F68-BF30-7CAD4B33A268}" type="slidenum">
              <a:rPr lang="pt-BR" smtClean="0"/>
              <a:pPr>
                <a:defRPr/>
              </a:pPr>
              <a:t>13</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277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Así, se sensibilizan a los conductores de autobús de la frágil condición del ciclista. También se exponen la necesidad de cumplimiento incondicional de las reglas de transito existentes en relación a los ciclistas.</a:t>
            </a:r>
            <a:endParaRPr lang="pt-BR" dirty="0" smtClean="0"/>
          </a:p>
        </p:txBody>
      </p:sp>
      <p:sp>
        <p:nvSpPr>
          <p:cNvPr id="39940"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602BCE-3C94-4033-A47E-209686866069}" type="slidenum">
              <a:rPr lang="pt-BR" smtClean="0"/>
              <a:pPr fontAlgn="base">
                <a:spcBef>
                  <a:spcPct val="0"/>
                </a:spcBef>
                <a:spcAft>
                  <a:spcPct val="0"/>
                </a:spcAft>
                <a:defRPr/>
              </a:pPr>
              <a:t>14</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3481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es-ES" dirty="0" smtClean="0"/>
              <a:t>Estas acciones promueven un cambio en el comportamiento, traducido en un mayor respeto y comprensión, para ayudar a reducir los accidentes y mejorar la calidad de vida de los conductores de autobuses y ciclistas.</a:t>
            </a:r>
            <a:endParaRPr lang="pt-BR" dirty="0" smtClean="0"/>
          </a:p>
        </p:txBody>
      </p:sp>
      <p:sp>
        <p:nvSpPr>
          <p:cNvPr id="4" name="Espaço Reservado para Número de Slide 3"/>
          <p:cNvSpPr>
            <a:spLocks noGrp="1"/>
          </p:cNvSpPr>
          <p:nvPr>
            <p:ph type="sldNum" sz="quarter" idx="5"/>
          </p:nvPr>
        </p:nvSpPr>
        <p:spPr/>
        <p:txBody>
          <a:bodyPr/>
          <a:lstStyle/>
          <a:p>
            <a:pPr>
              <a:defRPr/>
            </a:pPr>
            <a:fld id="{84ED0264-263E-4DC9-90B3-83EC824957DB}" type="slidenum">
              <a:rPr lang="pt-BR" smtClean="0"/>
              <a:pPr>
                <a:defRPr/>
              </a:pPr>
              <a:t>15</a:t>
            </a:fld>
            <a:endParaRPr lang="pt-B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94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dirty="0" err="1" smtClean="0"/>
              <a:t>Muchas</a:t>
            </a:r>
            <a:r>
              <a:rPr lang="pt-BR" dirty="0" smtClean="0"/>
              <a:t> </a:t>
            </a:r>
            <a:r>
              <a:rPr lang="pt-BR" dirty="0" err="1" smtClean="0"/>
              <a:t>Gracias</a:t>
            </a:r>
            <a:r>
              <a:rPr lang="pt-BR" dirty="0" smtClean="0"/>
              <a:t>, </a:t>
            </a:r>
          </a:p>
          <a:p>
            <a:pPr eaLnBrk="1" hangingPunct="1">
              <a:spcBef>
                <a:spcPct val="0"/>
              </a:spcBef>
            </a:pPr>
            <a:endParaRPr lang="pt-BR" dirty="0" smtClean="0"/>
          </a:p>
        </p:txBody>
      </p:sp>
      <p:sp>
        <p:nvSpPr>
          <p:cNvPr id="225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EBAA79-8A90-4C52-8ABF-2259AB1E9DFD}" type="slidenum">
              <a:rPr lang="pt-BR" smtClean="0"/>
              <a:pPr fontAlgn="base">
                <a:spcBef>
                  <a:spcPct val="0"/>
                </a:spcBef>
                <a:spcAft>
                  <a:spcPct val="0"/>
                </a:spcAft>
                <a:defRPr/>
              </a:pPr>
              <a:t>16</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dirty="0" smtClean="0"/>
              <a:t>“Es una reflexión sobre la importancia de las acciones dirigidas directamente a cambiar las actitudes y comportamientos en el tránsito. Fue desarrollado por la </a:t>
            </a:r>
            <a:r>
              <a:rPr lang="es-ES" sz="1200" dirty="0" err="1" smtClean="0"/>
              <a:t>Ameciclo</a:t>
            </a:r>
            <a:r>
              <a:rPr lang="es-ES" sz="1200" dirty="0" smtClean="0"/>
              <a:t> en la </a:t>
            </a:r>
            <a:r>
              <a:rPr lang="es-ES" sz="1200" dirty="0" err="1" smtClean="0"/>
              <a:t>Itamaracá</a:t>
            </a:r>
            <a:r>
              <a:rPr lang="es-ES" sz="1200" dirty="0" smtClean="0"/>
              <a:t>.</a:t>
            </a:r>
            <a:endParaRPr lang="pt-BR" dirty="0"/>
          </a:p>
        </p:txBody>
      </p:sp>
      <p:sp>
        <p:nvSpPr>
          <p:cNvPr id="4" name="Espaço Reservado para Número de Slide 3"/>
          <p:cNvSpPr>
            <a:spLocks noGrp="1"/>
          </p:cNvSpPr>
          <p:nvPr>
            <p:ph type="sldNum" sz="quarter" idx="10"/>
          </p:nvPr>
        </p:nvSpPr>
        <p:spPr/>
        <p:txBody>
          <a:bodyPr/>
          <a:lstStyle/>
          <a:p>
            <a:pPr>
              <a:defRPr/>
            </a:pPr>
            <a:fld id="{21981958-4786-46E2-B861-32A98BF6218F}" type="slidenum">
              <a:rPr lang="pt-BR" smtClean="0"/>
              <a:pPr>
                <a:defRPr/>
              </a:pPr>
              <a:t>2</a:t>
            </a:fld>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15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es-ES" dirty="0" smtClean="0"/>
              <a:t>Recife es la tercera ciudad más lenta en Brasil. En el ranking mundial, Recife ocupa el octavo lugar. Son indicadores de que Recife tiene uno de los peores tráficos del país. Pero ¿cómo hemos llegado a esta situación?</a:t>
            </a:r>
            <a:endParaRPr lang="pt-BR" dirty="0" smtClean="0"/>
          </a:p>
        </p:txBody>
      </p:sp>
      <p:sp>
        <p:nvSpPr>
          <p:cNvPr id="4" name="Espaço Reservado para Número de Slide 3"/>
          <p:cNvSpPr>
            <a:spLocks noGrp="1"/>
          </p:cNvSpPr>
          <p:nvPr>
            <p:ph type="sldNum" sz="quarter" idx="5"/>
          </p:nvPr>
        </p:nvSpPr>
        <p:spPr/>
        <p:txBody>
          <a:bodyPr/>
          <a:lstStyle/>
          <a:p>
            <a:pPr>
              <a:defRPr/>
            </a:pPr>
            <a:fld id="{76D1F9E2-355D-4613-9F8F-27E1DBC3B6A5}" type="slidenum">
              <a:rPr lang="pt-BR" smtClean="0"/>
              <a:pPr>
                <a:defRPr/>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25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Sistemas de transporte son la síntesis de los contextos históricos. Cada medio de transporte y la producción de sus infraestructuras representa una cadena de negocios, compitiendo por el espacio público.</a:t>
            </a:r>
            <a:endParaRPr lang="pt-BR" dirty="0" smtClean="0"/>
          </a:p>
        </p:txBody>
      </p:sp>
      <p:sp>
        <p:nvSpPr>
          <p:cNvPr id="24580"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19318F-7753-49D7-85B0-46D0A4C2770B}" type="slidenum">
              <a:rPr lang="pt-BR" smtClean="0"/>
              <a:pPr fontAlgn="base">
                <a:spcBef>
                  <a:spcPct val="0"/>
                </a:spcBef>
                <a:spcAft>
                  <a:spcPct val="0"/>
                </a:spcAft>
                <a:defRPr/>
              </a:pPr>
              <a:t>4</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Por lo tanto, las calles se han convertido en espacios de confrontación. Como resultado, vivimos una tragedia diaria de los accidentes y las muertes de ciclistas. Muchos de los casos son causados por los autobuses.</a:t>
            </a:r>
          </a:p>
          <a:p>
            <a:pPr eaLnBrk="1" hangingPunct="1">
              <a:spcBef>
                <a:spcPct val="0"/>
              </a:spcBef>
            </a:pPr>
            <a:endParaRPr lang="pt-BR" dirty="0" smtClean="0"/>
          </a:p>
        </p:txBody>
      </p:sp>
      <p:sp>
        <p:nvSpPr>
          <p:cNvPr id="2662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345946-17AC-4715-8CCD-02ED663A682C}" type="slidenum">
              <a:rPr lang="pt-BR" smtClean="0"/>
              <a:pPr fontAlgn="base">
                <a:spcBef>
                  <a:spcPct val="0"/>
                </a:spcBef>
                <a:spcAft>
                  <a:spcPct val="0"/>
                </a:spcAft>
                <a:defRPr/>
              </a:pPr>
              <a:t>5</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45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En la lucha por la equidad en el espacio público, es necesario actuar en varios frentes. Y sin demora, debido a que muchas vidas se van, todos  los días,</a:t>
            </a:r>
            <a:r>
              <a:rPr lang="es-ES" baseline="0" dirty="0" smtClean="0"/>
              <a:t> </a:t>
            </a:r>
            <a:r>
              <a:rPr lang="es-ES" dirty="0" smtClean="0"/>
              <a:t>en las calles</a:t>
            </a:r>
            <a:endParaRPr lang="pt-BR" dirty="0" smtClean="0"/>
          </a:p>
        </p:txBody>
      </p:sp>
      <p:sp>
        <p:nvSpPr>
          <p:cNvPr id="28676"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A5E3F1-EACB-4205-BC45-0CB0922C9572}" type="slidenum">
              <a:rPr lang="pt-BR" smtClean="0"/>
              <a:pPr fontAlgn="base">
                <a:spcBef>
                  <a:spcPct val="0"/>
                </a:spcBef>
                <a:spcAft>
                  <a:spcPct val="0"/>
                </a:spcAft>
                <a:defRPr/>
              </a:pPr>
              <a:t>6</a:t>
            </a:fld>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56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En esta lucha, tenemos demandas de estructuras:  por ejemplo</a:t>
            </a:r>
            <a:r>
              <a:rPr lang="es-ES" baseline="0" dirty="0" smtClean="0"/>
              <a:t>, </a:t>
            </a:r>
            <a:r>
              <a:rPr lang="es-ES" dirty="0" smtClean="0"/>
              <a:t>por </a:t>
            </a:r>
            <a:r>
              <a:rPr lang="es-ES" dirty="0" err="1" smtClean="0"/>
              <a:t>ciclovías</a:t>
            </a:r>
            <a:r>
              <a:rPr lang="es-ES" dirty="0" smtClean="0"/>
              <a:t>; y  para reducir la velocidad del vehículo. Porque hay</a:t>
            </a:r>
            <a:r>
              <a:rPr lang="es-ES" baseline="0" dirty="0" smtClean="0"/>
              <a:t> </a:t>
            </a:r>
            <a:r>
              <a:rPr lang="es-ES" dirty="0" smtClean="0"/>
              <a:t>relación directa entre la velocidad y la gravedad de los accidentes con ciclistas y peatones.</a:t>
            </a:r>
            <a:endParaRPr lang="pt-BR" dirty="0" smtClean="0"/>
          </a:p>
        </p:txBody>
      </p:sp>
      <p:sp>
        <p:nvSpPr>
          <p:cNvPr id="29700"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EFF42C-E143-4CD9-87C2-CC858C85BCAC}" type="slidenum">
              <a:rPr lang="pt-BR" smtClean="0"/>
              <a:pPr fontAlgn="base">
                <a:spcBef>
                  <a:spcPct val="0"/>
                </a:spcBef>
                <a:spcAft>
                  <a:spcPct val="0"/>
                </a:spcAft>
                <a:defRPr/>
              </a:pPr>
              <a:t>7</a:t>
            </a:fld>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662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smtClean="0"/>
              <a:t>Tenemos también la demanda de inspecciones y sanciones eficaces, y</a:t>
            </a:r>
            <a:r>
              <a:rPr lang="es-ES" baseline="0" dirty="0" smtClean="0"/>
              <a:t> </a:t>
            </a:r>
            <a:r>
              <a:rPr lang="es-ES" dirty="0" smtClean="0"/>
              <a:t>campañas educativas serias. Resulta que los cambios estructurales se producen en el medio y largo plazo</a:t>
            </a:r>
            <a:r>
              <a:rPr lang="es-ES" baseline="0" dirty="0" smtClean="0"/>
              <a:t>, y necesitamos una acción inmediata.</a:t>
            </a:r>
            <a:endParaRPr lang="pt-BR" dirty="0" smtClean="0"/>
          </a:p>
        </p:txBody>
      </p:sp>
      <p:sp>
        <p:nvSpPr>
          <p:cNvPr id="31748"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110875-12D1-4CFF-A53E-FB2DE66D0C93}" type="slidenum">
              <a:rPr lang="pt-BR" smtClean="0"/>
              <a:pPr fontAlgn="base">
                <a:spcBef>
                  <a:spcPct val="0"/>
                </a:spcBef>
                <a:spcAft>
                  <a:spcPct val="0"/>
                </a:spcAft>
                <a:defRPr/>
              </a:pPr>
              <a:t>8</a:t>
            </a:fld>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765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sz="1200" dirty="0" smtClean="0">
                <a:solidFill>
                  <a:schemeClr val="bg1"/>
                </a:solidFill>
              </a:rPr>
              <a:t>El "amigo MOTO" tiene como objetivo reducir la vulnerabilidad de los ciclistas, la mejora de la interacción con los conductores, fomentando el respeto y la protección del ciclista.</a:t>
            </a:r>
            <a:endParaRPr lang="pt-BR" sz="1200" b="1" dirty="0" smtClean="0">
              <a:solidFill>
                <a:schemeClr val="bg1"/>
              </a:solidFill>
            </a:endParaRPr>
          </a:p>
          <a:p>
            <a:pPr eaLnBrk="1" hangingPunct="1">
              <a:spcBef>
                <a:spcPct val="0"/>
              </a:spcBef>
            </a:pPr>
            <a:endParaRPr lang="pt-BR" dirty="0" smtClean="0"/>
          </a:p>
        </p:txBody>
      </p:sp>
      <p:sp>
        <p:nvSpPr>
          <p:cNvPr id="33796"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F6DCE6-7F1B-4912-8599-3ADD230194A4}" type="slidenum">
              <a:rPr lang="pt-BR" smtClean="0"/>
              <a:pPr fontAlgn="base">
                <a:spcBef>
                  <a:spcPct val="0"/>
                </a:spcBef>
                <a:spcAft>
                  <a:spcPct val="0"/>
                </a:spcAft>
                <a:defRPr/>
              </a:pPr>
              <a:t>9</a:t>
            </a:fld>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791CBE5A-9D93-4727-853C-626317C59C52}" type="datetimeFigureOut">
              <a:rPr lang="pt-BR"/>
              <a:pPr>
                <a:defRPr/>
              </a:pPr>
              <a:t>29/03/2016</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C7BEF9E-2DF9-497C-B6FF-7BD9F8CC0CC0}" type="slidenum">
              <a:rPr lang="pt-BR"/>
              <a:pPr>
                <a:defRPr/>
              </a:pPr>
              <a:t>‹nº›</a:t>
            </a:fld>
            <a:endParaRPr lang="pt-BR" dirty="0"/>
          </a:p>
        </p:txBody>
      </p:sp>
    </p:spTree>
  </p:cSld>
  <p:clrMapOvr>
    <a:masterClrMapping/>
  </p:clrMapOvr>
  <p:transition advClick="0"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78291D98-3D2D-4317-992C-54988D68765B}" type="datetimeFigureOut">
              <a:rPr lang="pt-BR"/>
              <a:pPr>
                <a:defRPr/>
              </a:pPr>
              <a:t>29/03/2016</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38A6B09-6A4C-469D-8698-E58BC09B0C47}" type="slidenum">
              <a:rPr lang="pt-BR"/>
              <a:pPr>
                <a:defRPr/>
              </a:pPr>
              <a:t>‹nº›</a:t>
            </a:fld>
            <a:endParaRPr lang="pt-BR" dirty="0"/>
          </a:p>
        </p:txBody>
      </p:sp>
    </p:spTree>
  </p:cSld>
  <p:clrMapOvr>
    <a:masterClrMapping/>
  </p:clrMapOvr>
  <p:transition advClick="0"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8CD75961-F680-4679-9719-DABA9600DBBE}" type="datetimeFigureOut">
              <a:rPr lang="pt-BR"/>
              <a:pPr>
                <a:defRPr/>
              </a:pPr>
              <a:t>29/03/2016</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6A18372-55DA-4740-8D8A-E76A1F6AEEBA}" type="slidenum">
              <a:rPr lang="pt-BR"/>
              <a:pPr>
                <a:defRPr/>
              </a:pPr>
              <a:t>‹nº›</a:t>
            </a:fld>
            <a:endParaRPr lang="pt-BR" dirty="0"/>
          </a:p>
        </p:txBody>
      </p:sp>
    </p:spTree>
  </p:cSld>
  <p:clrMapOvr>
    <a:masterClrMapping/>
  </p:clrMapOvr>
  <p:transition advClick="0"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89D85771-EDC1-42B1-9C3B-5B47333C06D4}" type="datetimeFigureOut">
              <a:rPr lang="pt-BR"/>
              <a:pPr>
                <a:defRPr/>
              </a:pPr>
              <a:t>29/03/2016</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4BB5DA0-524D-4B37-AD7F-C263771E2CF2}" type="slidenum">
              <a:rPr lang="pt-BR"/>
              <a:pPr>
                <a:defRPr/>
              </a:pPr>
              <a:t>‹nº›</a:t>
            </a:fld>
            <a:endParaRPr lang="pt-BR" dirty="0"/>
          </a:p>
        </p:txBody>
      </p:sp>
    </p:spTree>
  </p:cSld>
  <p:clrMapOvr>
    <a:masterClrMapping/>
  </p:clrMapOvr>
  <p:transition advClick="0"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899583F7-D536-4E8D-91EC-650F5854CB9D}" type="datetimeFigureOut">
              <a:rPr lang="pt-BR"/>
              <a:pPr>
                <a:defRPr/>
              </a:pPr>
              <a:t>29/03/2016</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CB4FDFB-BAD6-4A2F-8B89-1D719BC73BB3}" type="slidenum">
              <a:rPr lang="pt-BR"/>
              <a:pPr>
                <a:defRPr/>
              </a:pPr>
              <a:t>‹nº›</a:t>
            </a:fld>
            <a:endParaRPr lang="pt-BR" dirty="0"/>
          </a:p>
        </p:txBody>
      </p:sp>
    </p:spTree>
  </p:cSld>
  <p:clrMapOvr>
    <a:masterClrMapping/>
  </p:clrMapOvr>
  <p:transition advClick="0"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2412C9A2-D0C5-46EA-88DD-6EF1B8FC8B64}" type="datetimeFigureOut">
              <a:rPr lang="pt-BR"/>
              <a:pPr>
                <a:defRPr/>
              </a:pPr>
              <a:t>29/03/2016</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637235F3-AE79-44B5-8E56-4A9121EEF5A6}" type="slidenum">
              <a:rPr lang="pt-BR"/>
              <a:pPr>
                <a:defRPr/>
              </a:pPr>
              <a:t>‹nº›</a:t>
            </a:fld>
            <a:endParaRPr lang="pt-BR" dirty="0"/>
          </a:p>
        </p:txBody>
      </p:sp>
    </p:spTree>
  </p:cSld>
  <p:clrMapOvr>
    <a:masterClrMapping/>
  </p:clrMapOvr>
  <p:transition advClick="0"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4215AEDC-21FD-4844-A19F-2E12D4C66DF0}" type="datetimeFigureOut">
              <a:rPr lang="pt-BR"/>
              <a:pPr>
                <a:defRPr/>
              </a:pPr>
              <a:t>29/03/2016</a:t>
            </a:fld>
            <a:endParaRPr lang="pt-BR" dirty="0"/>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8242239D-A920-4342-B20B-542C2D161D5B}" type="slidenum">
              <a:rPr lang="pt-BR"/>
              <a:pPr>
                <a:defRPr/>
              </a:pPr>
              <a:t>‹nº›</a:t>
            </a:fld>
            <a:endParaRPr lang="pt-BR" dirty="0"/>
          </a:p>
        </p:txBody>
      </p:sp>
    </p:spTree>
  </p:cSld>
  <p:clrMapOvr>
    <a:masterClrMapping/>
  </p:clrMapOvr>
  <p:transition advClick="0"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p:txBody>
          <a:bodyPr/>
          <a:lstStyle>
            <a:lvl1pPr>
              <a:defRPr/>
            </a:lvl1pPr>
          </a:lstStyle>
          <a:p>
            <a:pPr>
              <a:defRPr/>
            </a:pPr>
            <a:fld id="{0DFD5CF8-DF3D-4688-B0E4-C0835B44F82C}" type="datetimeFigureOut">
              <a:rPr lang="pt-BR"/>
              <a:pPr>
                <a:defRPr/>
              </a:pPr>
              <a:t>29/03/2016</a:t>
            </a:fld>
            <a:endParaRPr lang="pt-BR" dirty="0"/>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E4DAAD11-9DD7-4679-9E0D-CE804401BD7A}" type="slidenum">
              <a:rPr lang="pt-BR"/>
              <a:pPr>
                <a:defRPr/>
              </a:pPr>
              <a:t>‹nº›</a:t>
            </a:fld>
            <a:endParaRPr lang="pt-BR" dirty="0"/>
          </a:p>
        </p:txBody>
      </p:sp>
    </p:spTree>
  </p:cSld>
  <p:clrMapOvr>
    <a:masterClrMapping/>
  </p:clrMapOvr>
  <p:transition advClick="0"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0A749D71-50BD-464D-9CE8-E1F3F22BB408}" type="datetimeFigureOut">
              <a:rPr lang="pt-BR"/>
              <a:pPr>
                <a:defRPr/>
              </a:pPr>
              <a:t>29/03/2016</a:t>
            </a:fld>
            <a:endParaRPr lang="pt-BR" dirty="0"/>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020A2C68-C978-4DCC-8739-069BE23B3B6A}" type="slidenum">
              <a:rPr lang="pt-BR"/>
              <a:pPr>
                <a:defRPr/>
              </a:pPr>
              <a:t>‹nº›</a:t>
            </a:fld>
            <a:endParaRPr lang="pt-BR" dirty="0"/>
          </a:p>
        </p:txBody>
      </p:sp>
    </p:spTree>
  </p:cSld>
  <p:clrMapOvr>
    <a:masterClrMapping/>
  </p:clrMapOvr>
  <p:transition advClick="0"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EF0B04EF-CDA4-48B8-AFC9-0C551830B5CA}" type="datetimeFigureOut">
              <a:rPr lang="pt-BR"/>
              <a:pPr>
                <a:defRPr/>
              </a:pPr>
              <a:t>29/03/2016</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095F435-AB66-4562-ABD5-BFB28F440B96}" type="slidenum">
              <a:rPr lang="pt-BR"/>
              <a:pPr>
                <a:defRPr/>
              </a:pPr>
              <a:t>‹nº›</a:t>
            </a:fld>
            <a:endParaRPr lang="pt-BR" dirty="0"/>
          </a:p>
        </p:txBody>
      </p:sp>
    </p:spTree>
  </p:cSld>
  <p:clrMapOvr>
    <a:masterClrMapping/>
  </p:clrMapOvr>
  <p:transition advClick="0"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149570F0-F2EB-47E4-A77C-A9F14D2DF921}" type="datetimeFigureOut">
              <a:rPr lang="pt-BR"/>
              <a:pPr>
                <a:defRPr/>
              </a:pPr>
              <a:t>29/03/2016</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B84C533-F476-4F3D-80F2-2D927651AA8B}" type="slidenum">
              <a:rPr lang="pt-BR"/>
              <a:pPr>
                <a:defRPr/>
              </a:pPr>
              <a:t>‹nº›</a:t>
            </a:fld>
            <a:endParaRPr lang="pt-BR" dirty="0"/>
          </a:p>
        </p:txBody>
      </p:sp>
    </p:spTree>
  </p:cSld>
  <p:clrMapOvr>
    <a:masterClrMapping/>
  </p:clrMapOvr>
  <p:transition advClick="0"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EB29B4-8285-4F20-B43F-2A2555A4DF81}" type="datetimeFigureOut">
              <a:rPr lang="pt-BR"/>
              <a:pPr>
                <a:defRPr/>
              </a:pPr>
              <a:t>29/03/2016</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3240778-EFA4-4805-8839-0C095D3D1EFA}" type="slidenum">
              <a:rPr lang="pt-BR"/>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2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6.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24"/>
            <a:ext cx="9242425" cy="6858000"/>
          </a:xfrm>
          <a:prstGeom prst="rect">
            <a:avLst/>
          </a:prstGeom>
          <a:noFill/>
          <a:ln w="9525">
            <a:noFill/>
            <a:miter lim="800000"/>
            <a:headEnd/>
            <a:tailEnd/>
          </a:ln>
        </p:spPr>
      </p:pic>
      <p:sp>
        <p:nvSpPr>
          <p:cNvPr id="2051" name="Subtítulo 3"/>
          <p:cNvSpPr>
            <a:spLocks noGrp="1"/>
          </p:cNvSpPr>
          <p:nvPr>
            <p:ph type="subTitle" idx="1"/>
          </p:nvPr>
        </p:nvSpPr>
        <p:spPr>
          <a:xfrm>
            <a:off x="0" y="1357298"/>
            <a:ext cx="9144000" cy="1752600"/>
          </a:xfrm>
        </p:spPr>
        <p:txBody>
          <a:bodyPr/>
          <a:lstStyle/>
          <a:p>
            <a:pPr eaLnBrk="1" hangingPunct="1"/>
            <a:r>
              <a:rPr lang="pt-BR" sz="4000" b="1" dirty="0" smtClean="0">
                <a:solidFill>
                  <a:schemeClr val="bg1"/>
                </a:solidFill>
              </a:rPr>
              <a:t>“Amigo </a:t>
            </a:r>
            <a:r>
              <a:rPr lang="pt-BR" sz="4000" b="1" dirty="0" err="1" smtClean="0">
                <a:solidFill>
                  <a:schemeClr val="bg1"/>
                </a:solidFill>
              </a:rPr>
              <a:t>Motô</a:t>
            </a:r>
            <a:r>
              <a:rPr lang="pt-BR" sz="4000" b="1" dirty="0" smtClean="0">
                <a:solidFill>
                  <a:schemeClr val="bg1"/>
                </a:solidFill>
              </a:rPr>
              <a:t>”, Pernambuco, </a:t>
            </a:r>
            <a:r>
              <a:rPr lang="pt-BR" sz="4000" b="1" dirty="0" err="1" smtClean="0">
                <a:solidFill>
                  <a:schemeClr val="bg1"/>
                </a:solidFill>
              </a:rPr>
              <a:t>Brazil</a:t>
            </a:r>
            <a:r>
              <a:rPr lang="pt-BR" sz="4000" b="1" dirty="0" smtClean="0">
                <a:solidFill>
                  <a:schemeClr val="bg1"/>
                </a:solidFill>
              </a:rPr>
              <a:t> </a:t>
            </a:r>
          </a:p>
        </p:txBody>
      </p:sp>
      <p:pic>
        <p:nvPicPr>
          <p:cNvPr id="2052" name="Shape 29"/>
          <p:cNvPicPr preferRelativeResize="0">
            <a:picLocks noChangeAspect="1" noChangeArrowheads="1"/>
          </p:cNvPicPr>
          <p:nvPr/>
        </p:nvPicPr>
        <p:blipFill>
          <a:blip r:embed="rId4" cstate="print"/>
          <a:srcRect/>
          <a:stretch>
            <a:fillRect/>
          </a:stretch>
        </p:blipFill>
        <p:spPr bwMode="auto">
          <a:xfrm>
            <a:off x="155797" y="0"/>
            <a:ext cx="1272931" cy="1156426"/>
          </a:xfrm>
          <a:prstGeom prst="rect">
            <a:avLst/>
          </a:prstGeom>
          <a:noFill/>
          <a:ln w="9525">
            <a:noFill/>
            <a:miter lim="800000"/>
            <a:headEnd/>
            <a:tailEnd/>
          </a:ln>
        </p:spPr>
      </p:pic>
      <p:sp>
        <p:nvSpPr>
          <p:cNvPr id="2054" name="AutoShape 10" descr="Displaying Capturar.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sp>
        <p:nvSpPr>
          <p:cNvPr id="2055" name="AutoShape 12" descr="Displaying Capturar.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sp>
        <p:nvSpPr>
          <p:cNvPr id="2056" name="AutoShape 14" descr="Displaying Capturar.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pic>
        <p:nvPicPr>
          <p:cNvPr id="2057" name="Picture 15"/>
          <p:cNvPicPr>
            <a:picLocks noChangeAspect="1" noChangeArrowheads="1"/>
          </p:cNvPicPr>
          <p:nvPr/>
        </p:nvPicPr>
        <p:blipFill>
          <a:blip r:embed="rId5"/>
          <a:srcRect/>
          <a:stretch>
            <a:fillRect/>
          </a:stretch>
        </p:blipFill>
        <p:spPr bwMode="auto">
          <a:xfrm>
            <a:off x="2168525" y="2428868"/>
            <a:ext cx="5283200" cy="3384550"/>
          </a:xfrm>
          <a:prstGeom prst="rect">
            <a:avLst/>
          </a:prstGeom>
          <a:noFill/>
          <a:ln w="38100">
            <a:solidFill>
              <a:schemeClr val="accent1"/>
            </a:solidFill>
            <a:miter lim="800000"/>
            <a:headEnd/>
            <a:tailEnd/>
          </a:ln>
        </p:spPr>
      </p:pic>
      <p:pic>
        <p:nvPicPr>
          <p:cNvPr id="2058" name="Picture 18"/>
          <p:cNvPicPr>
            <a:picLocks noChangeAspect="1" noChangeArrowheads="1"/>
          </p:cNvPicPr>
          <p:nvPr/>
        </p:nvPicPr>
        <p:blipFill>
          <a:blip r:embed="rId6"/>
          <a:srcRect/>
          <a:stretch>
            <a:fillRect/>
          </a:stretch>
        </p:blipFill>
        <p:spPr bwMode="auto">
          <a:xfrm>
            <a:off x="7125846" y="214315"/>
            <a:ext cx="2161062" cy="857231"/>
          </a:xfrm>
          <a:prstGeom prst="rect">
            <a:avLst/>
          </a:prstGeom>
          <a:noFill/>
          <a:ln w="9525">
            <a:noFill/>
            <a:miter lim="800000"/>
            <a:headEnd/>
            <a:tailEnd/>
          </a:ln>
        </p:spPr>
      </p:pic>
      <p:sp>
        <p:nvSpPr>
          <p:cNvPr id="12" name="CaixaDeTexto 11"/>
          <p:cNvSpPr txBox="1"/>
          <p:nvPr/>
        </p:nvSpPr>
        <p:spPr>
          <a:xfrm>
            <a:off x="0" y="5929330"/>
            <a:ext cx="9144000" cy="954107"/>
          </a:xfrm>
          <a:prstGeom prst="rect">
            <a:avLst/>
          </a:prstGeom>
          <a:noFill/>
        </p:spPr>
        <p:txBody>
          <a:bodyPr wrap="square" rtlCol="0">
            <a:spAutoFit/>
          </a:bodyPr>
          <a:lstStyle/>
          <a:p>
            <a:pPr algn="just"/>
            <a:r>
              <a:rPr lang="es-ES" sz="2800" dirty="0" smtClean="0"/>
              <a:t>“</a:t>
            </a:r>
            <a:r>
              <a:rPr lang="es-ES" sz="2800" dirty="0" smtClean="0">
                <a:latin typeface="+mn-lt"/>
                <a:cs typeface="+mn-cs"/>
              </a:rPr>
              <a:t>Moto" es una forma reducida de llamar al conductor del autobús : “motorista”, en portugués .</a:t>
            </a:r>
            <a:endParaRPr lang="pt-BR" sz="2800" dirty="0"/>
          </a:p>
        </p:txBody>
      </p:sp>
    </p:spTree>
  </p:cSld>
  <p:clrMapOvr>
    <a:masterClrMapping/>
  </p:clrMapOvr>
  <p:transition advClick="0"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0" y="0"/>
            <a:ext cx="9242425" cy="6858000"/>
          </a:xfrm>
          <a:prstGeom prst="rect">
            <a:avLst/>
          </a:prstGeom>
          <a:noFill/>
          <a:ln w="9525">
            <a:noFill/>
            <a:miter lim="800000"/>
            <a:headEnd/>
            <a:tailEnd/>
          </a:ln>
        </p:spPr>
      </p:pic>
      <p:pic>
        <p:nvPicPr>
          <p:cNvPr id="11267" name="Imagem 3" descr="C:\Users\usuario\Desktop\FMB 5 Resumos\motoristas em aula.jpg"/>
          <p:cNvPicPr>
            <a:picLocks noChangeAspect="1" noChangeArrowheads="1"/>
          </p:cNvPicPr>
          <p:nvPr/>
        </p:nvPicPr>
        <p:blipFill>
          <a:blip r:embed="rId4"/>
          <a:srcRect/>
          <a:stretch>
            <a:fillRect/>
          </a:stretch>
        </p:blipFill>
        <p:spPr bwMode="auto">
          <a:xfrm>
            <a:off x="0" y="-50800"/>
            <a:ext cx="9266238" cy="6908800"/>
          </a:xfrm>
          <a:prstGeom prst="rect">
            <a:avLst/>
          </a:prstGeom>
          <a:noFill/>
          <a:ln w="38100">
            <a:solidFill>
              <a:schemeClr val="accent1"/>
            </a:solidFill>
            <a:miter lim="800000"/>
            <a:headEnd/>
            <a:tailEnd/>
          </a:ln>
        </p:spPr>
      </p:pic>
      <p:sp>
        <p:nvSpPr>
          <p:cNvPr id="4" name="CaixaDeTexto 3"/>
          <p:cNvSpPr txBox="1"/>
          <p:nvPr/>
        </p:nvSpPr>
        <p:spPr>
          <a:xfrm>
            <a:off x="71470" y="5657695"/>
            <a:ext cx="9144000" cy="1200329"/>
          </a:xfrm>
          <a:prstGeom prst="rect">
            <a:avLst/>
          </a:prstGeom>
          <a:solidFill>
            <a:schemeClr val="bg1">
              <a:lumMod val="65000"/>
              <a:alpha val="84000"/>
            </a:schemeClr>
          </a:solidFill>
        </p:spPr>
        <p:txBody>
          <a:bodyPr wrap="square" rtlCol="0">
            <a:spAutoFit/>
          </a:bodyPr>
          <a:lstStyle/>
          <a:p>
            <a:pPr algn="just" eaLnBrk="0" hangingPunct="0"/>
            <a:r>
              <a:rPr lang="es-ES" sz="2400" dirty="0" smtClean="0"/>
              <a:t>La metodología consiste en diálogos sobre el Código de Tránsito, e sus aspectos relacionados con los ciclistas, estadísticas sobre accidentes e relato de experiencias bien sucedidas. </a:t>
            </a:r>
            <a:endParaRPr lang="pt-BR" sz="2400" dirty="0" smtClean="0"/>
          </a:p>
        </p:txBody>
      </p:sp>
    </p:spTree>
  </p:cSld>
  <p:clrMapOvr>
    <a:masterClrMapping/>
  </p:clrMapOvr>
  <p:transition advClick="0"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0" y="0"/>
            <a:ext cx="9242425" cy="6858000"/>
          </a:xfrm>
          <a:prstGeom prst="rect">
            <a:avLst/>
          </a:prstGeom>
          <a:noFill/>
          <a:ln w="9525">
            <a:noFill/>
            <a:miter lim="800000"/>
            <a:headEnd/>
            <a:tailEnd/>
          </a:ln>
        </p:spPr>
      </p:pic>
      <p:pic>
        <p:nvPicPr>
          <p:cNvPr id="12291" name="Imagem 1" descr="C:\Users\usuario\Desktop\FMB 5 Resumos\teatro.jpg"/>
          <p:cNvPicPr>
            <a:picLocks noChangeAspect="1" noChangeArrowheads="1"/>
          </p:cNvPicPr>
          <p:nvPr/>
        </p:nvPicPr>
        <p:blipFill>
          <a:blip r:embed="rId4"/>
          <a:srcRect/>
          <a:stretch>
            <a:fillRect/>
          </a:stretch>
        </p:blipFill>
        <p:spPr bwMode="auto">
          <a:xfrm>
            <a:off x="-174625" y="0"/>
            <a:ext cx="9821863" cy="6858000"/>
          </a:xfrm>
          <a:prstGeom prst="rect">
            <a:avLst/>
          </a:prstGeom>
          <a:noFill/>
          <a:ln w="38100">
            <a:solidFill>
              <a:schemeClr val="accent1"/>
            </a:solidFill>
            <a:miter lim="800000"/>
            <a:headEnd/>
            <a:tailEnd/>
          </a:ln>
        </p:spPr>
      </p:pic>
      <p:sp>
        <p:nvSpPr>
          <p:cNvPr id="4" name="CaixaDeTexto 3"/>
          <p:cNvSpPr txBox="1"/>
          <p:nvPr/>
        </p:nvSpPr>
        <p:spPr>
          <a:xfrm>
            <a:off x="0" y="5286388"/>
            <a:ext cx="9501222" cy="1569660"/>
          </a:xfrm>
          <a:prstGeom prst="rect">
            <a:avLst/>
          </a:prstGeom>
          <a:solidFill>
            <a:schemeClr val="bg1">
              <a:lumMod val="65000"/>
              <a:alpha val="84000"/>
            </a:schemeClr>
          </a:solidFill>
        </p:spPr>
        <p:txBody>
          <a:bodyPr wrap="square" rtlCol="0">
            <a:spAutoFit/>
          </a:bodyPr>
          <a:lstStyle/>
          <a:p>
            <a:pPr algn="just" eaLnBrk="0" hangingPunct="0"/>
            <a:r>
              <a:rPr lang="es-ES" sz="2400" dirty="0" smtClean="0"/>
              <a:t>Consiste también en dramatizaciones sobre momentos críticos en las calles, que implican riesgos para los ciclistas. Esto es para estimular el diálogo y la formación de nuevas actitudes con los ciclistas y sus bicicletas. </a:t>
            </a:r>
            <a:endParaRPr lang="pt-BR" sz="2400" dirty="0" smtClean="0"/>
          </a:p>
        </p:txBody>
      </p:sp>
    </p:spTree>
  </p:cSld>
  <p:clrMapOvr>
    <a:masterClrMapping/>
  </p:clrMapOvr>
  <p:transition advClick="0"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0" y="0"/>
            <a:ext cx="9242425" cy="6858000"/>
          </a:xfrm>
          <a:prstGeom prst="rect">
            <a:avLst/>
          </a:prstGeom>
          <a:noFill/>
          <a:ln w="9525">
            <a:noFill/>
            <a:miter lim="800000"/>
            <a:headEnd/>
            <a:tailEnd/>
          </a:ln>
        </p:spPr>
      </p:pic>
      <p:pic>
        <p:nvPicPr>
          <p:cNvPr id="13315" name="Imagem 1" descr="C:\Users\usuario\Desktop\FMB 5 Resumos\Motorista na rua 1.jpg"/>
          <p:cNvPicPr>
            <a:picLocks noChangeAspect="1" noChangeArrowheads="1"/>
          </p:cNvPicPr>
          <p:nvPr/>
        </p:nvPicPr>
        <p:blipFill>
          <a:blip r:embed="rId4"/>
          <a:srcRect/>
          <a:stretch>
            <a:fillRect/>
          </a:stretch>
        </p:blipFill>
        <p:spPr bwMode="auto">
          <a:xfrm>
            <a:off x="0" y="-38100"/>
            <a:ext cx="9144000" cy="6897688"/>
          </a:xfrm>
          <a:prstGeom prst="rect">
            <a:avLst/>
          </a:prstGeom>
          <a:noFill/>
          <a:ln w="9525">
            <a:noFill/>
            <a:miter lim="800000"/>
            <a:headEnd/>
            <a:tailEnd/>
          </a:ln>
        </p:spPr>
      </p:pic>
      <p:sp>
        <p:nvSpPr>
          <p:cNvPr id="4" name="Título 3"/>
          <p:cNvSpPr>
            <a:spLocks noGrp="1"/>
          </p:cNvSpPr>
          <p:nvPr>
            <p:ph type="title"/>
          </p:nvPr>
        </p:nvSpPr>
        <p:spPr/>
        <p:txBody>
          <a:bodyPr rtlCol="0">
            <a:normAutofit fontScale="90000"/>
          </a:bodyPr>
          <a:lstStyle/>
          <a:p>
            <a:pPr eaLnBrk="1" fontAlgn="auto" hangingPunct="1">
              <a:spcAft>
                <a:spcPts val="0"/>
              </a:spcAft>
              <a:defRPr/>
            </a:pPr>
            <a:r>
              <a:rPr lang="pt-BR" dirty="0">
                <a:solidFill>
                  <a:srgbClr val="FF0000"/>
                </a:solidFill>
              </a:rPr>
              <a:t/>
            </a:r>
            <a:br>
              <a:rPr lang="pt-BR" dirty="0">
                <a:solidFill>
                  <a:srgbClr val="FF0000"/>
                </a:solidFill>
              </a:rPr>
            </a:br>
            <a:endParaRPr lang="pt-BR" dirty="0">
              <a:solidFill>
                <a:srgbClr val="FF0000"/>
              </a:solidFill>
            </a:endParaRPr>
          </a:p>
        </p:txBody>
      </p:sp>
      <p:sp>
        <p:nvSpPr>
          <p:cNvPr id="5" name="CaixaDeTexto 4"/>
          <p:cNvSpPr txBox="1"/>
          <p:nvPr/>
        </p:nvSpPr>
        <p:spPr>
          <a:xfrm>
            <a:off x="71438" y="5216926"/>
            <a:ext cx="8929718" cy="1569660"/>
          </a:xfrm>
          <a:prstGeom prst="rect">
            <a:avLst/>
          </a:prstGeom>
          <a:solidFill>
            <a:schemeClr val="bg1">
              <a:lumMod val="65000"/>
              <a:alpha val="84000"/>
            </a:schemeClr>
          </a:solidFill>
        </p:spPr>
        <p:txBody>
          <a:bodyPr wrap="square" rtlCol="0">
            <a:spAutoFit/>
          </a:bodyPr>
          <a:lstStyle/>
          <a:p>
            <a:pPr algn="just" eaLnBrk="0" hangingPunct="0"/>
            <a:r>
              <a:rPr lang="es-ES" sz="2400" dirty="0" smtClean="0"/>
              <a:t>Y, sobre todo, consiste en prácticas en el campo, donde los conductores van en bicicleta y experimentan situaciones de riesgo comunes a los ciclistas .... y sienten lo mismo que ellos viven a diario.</a:t>
            </a:r>
            <a:endParaRPr lang="pt-BR" sz="2400" dirty="0"/>
          </a:p>
        </p:txBody>
      </p:sp>
    </p:spTree>
  </p:cSld>
  <p:clrMapOvr>
    <a:masterClrMapping/>
  </p:clrMapOvr>
  <p:transition advClick="0"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0" y="0"/>
            <a:ext cx="9242425" cy="6858000"/>
          </a:xfrm>
          <a:prstGeom prst="rect">
            <a:avLst/>
          </a:prstGeom>
          <a:noFill/>
          <a:ln w="9525">
            <a:noFill/>
            <a:miter lim="800000"/>
            <a:headEnd/>
            <a:tailEnd/>
          </a:ln>
        </p:spPr>
      </p:pic>
      <p:pic>
        <p:nvPicPr>
          <p:cNvPr id="14339" name="Imagem 1" descr="C:\Users\usuario\Desktop\FMB 5 Resumos\Motoristas na rua.jpg"/>
          <p:cNvPicPr>
            <a:picLocks noChangeAspect="1" noChangeArrowheads="1"/>
          </p:cNvPicPr>
          <p:nvPr/>
        </p:nvPicPr>
        <p:blipFill>
          <a:blip r:embed="rId4"/>
          <a:srcRect/>
          <a:stretch>
            <a:fillRect/>
          </a:stretch>
        </p:blipFill>
        <p:spPr bwMode="auto">
          <a:xfrm>
            <a:off x="-95250" y="0"/>
            <a:ext cx="9521825" cy="6858000"/>
          </a:xfrm>
          <a:prstGeom prst="rect">
            <a:avLst/>
          </a:prstGeom>
          <a:noFill/>
          <a:ln w="38100">
            <a:solidFill>
              <a:schemeClr val="accent1"/>
            </a:solidFill>
            <a:miter lim="800000"/>
            <a:headEnd/>
            <a:tailEnd/>
          </a:ln>
        </p:spPr>
      </p:pic>
      <p:sp>
        <p:nvSpPr>
          <p:cNvPr id="4" name="CaixaDeTexto 3"/>
          <p:cNvSpPr txBox="1"/>
          <p:nvPr/>
        </p:nvSpPr>
        <p:spPr>
          <a:xfrm>
            <a:off x="0" y="5586257"/>
            <a:ext cx="9358346" cy="1200329"/>
          </a:xfrm>
          <a:prstGeom prst="rect">
            <a:avLst/>
          </a:prstGeom>
          <a:solidFill>
            <a:schemeClr val="bg1">
              <a:lumMod val="65000"/>
              <a:alpha val="84000"/>
            </a:schemeClr>
          </a:solidFill>
        </p:spPr>
        <p:txBody>
          <a:bodyPr wrap="square" rtlCol="0">
            <a:spAutoFit/>
          </a:bodyPr>
          <a:lstStyle/>
          <a:p>
            <a:pPr algn="just" eaLnBrk="0" hangingPunct="0">
              <a:defRPr/>
            </a:pPr>
            <a:r>
              <a:rPr lang="es-ES" sz="2400" dirty="0" smtClean="0"/>
              <a:t>O 1º autobús pasa a 45 km/h y 50 cm de distancia, proporcionando una sensación de riesgo; O 2º autobús pasa a 30 k/h y 1,5 m de distancia, proporcionando sensación de seguridad para el  ciclista</a:t>
            </a:r>
            <a:endParaRPr lang="pt-BR" sz="2400" dirty="0" smtClean="0"/>
          </a:p>
        </p:txBody>
      </p:sp>
    </p:spTree>
  </p:cSld>
  <p:clrMapOvr>
    <a:masterClrMapping/>
  </p:clrMapOvr>
  <p:transition advClick="0"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0" y="0"/>
            <a:ext cx="9242425" cy="6858000"/>
          </a:xfrm>
          <a:prstGeom prst="rect">
            <a:avLst/>
          </a:prstGeom>
          <a:noFill/>
          <a:ln w="9525">
            <a:noFill/>
            <a:miter lim="800000"/>
            <a:headEnd/>
            <a:tailEnd/>
          </a:ln>
        </p:spPr>
      </p:pic>
      <p:pic>
        <p:nvPicPr>
          <p:cNvPr id="15363" name="Picture 2"/>
          <p:cNvPicPr>
            <a:picLocks noChangeAspect="1" noChangeArrowheads="1"/>
          </p:cNvPicPr>
          <p:nvPr/>
        </p:nvPicPr>
        <p:blipFill>
          <a:blip r:embed="rId4"/>
          <a:srcRect/>
          <a:stretch>
            <a:fillRect/>
          </a:stretch>
        </p:blipFill>
        <p:spPr bwMode="auto">
          <a:xfrm>
            <a:off x="0" y="0"/>
            <a:ext cx="9477375" cy="6858000"/>
          </a:xfrm>
          <a:prstGeom prst="rect">
            <a:avLst/>
          </a:prstGeom>
          <a:noFill/>
          <a:ln w="38100">
            <a:solidFill>
              <a:schemeClr val="accent1"/>
            </a:solidFill>
            <a:miter lim="800000"/>
            <a:headEnd/>
            <a:tailEnd/>
          </a:ln>
        </p:spPr>
      </p:pic>
      <p:sp>
        <p:nvSpPr>
          <p:cNvPr id="4" name="CaixaDeTexto 3"/>
          <p:cNvSpPr txBox="1"/>
          <p:nvPr/>
        </p:nvSpPr>
        <p:spPr>
          <a:xfrm>
            <a:off x="214282" y="5586257"/>
            <a:ext cx="8929718" cy="1200329"/>
          </a:xfrm>
          <a:prstGeom prst="rect">
            <a:avLst/>
          </a:prstGeom>
          <a:solidFill>
            <a:schemeClr val="bg1">
              <a:lumMod val="65000"/>
              <a:alpha val="84000"/>
            </a:schemeClr>
          </a:solidFill>
        </p:spPr>
        <p:txBody>
          <a:bodyPr wrap="square" rtlCol="0">
            <a:spAutoFit/>
          </a:bodyPr>
          <a:lstStyle/>
          <a:p>
            <a:pPr algn="just" eaLnBrk="0" hangingPunct="0">
              <a:defRPr/>
            </a:pPr>
            <a:r>
              <a:rPr lang="es-ES" sz="2400" dirty="0" smtClean="0"/>
              <a:t>Así, se sensibilizan a los conductores de autobús de la frágil condición del ciclista. También se exponen la necesidad de cumplimiento incondicional de las reglas de transito existentes.</a:t>
            </a:r>
            <a:endParaRPr lang="pt-BR" sz="2400" dirty="0" smtClean="0"/>
          </a:p>
        </p:txBody>
      </p:sp>
    </p:spTree>
  </p:cSld>
  <p:clrMapOvr>
    <a:masterClrMapping/>
  </p:clrMapOvr>
  <p:transition advClick="0"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Foto 7 - Premiações.JPG"/>
          <p:cNvPicPr>
            <a:picLocks noChangeAspect="1"/>
          </p:cNvPicPr>
          <p:nvPr/>
        </p:nvPicPr>
        <p:blipFill>
          <a:blip r:embed="rId3"/>
          <a:stretch>
            <a:fillRect/>
          </a:stretch>
        </p:blipFill>
        <p:spPr>
          <a:xfrm>
            <a:off x="-142875" y="0"/>
            <a:ext cx="9286875" cy="6858000"/>
          </a:xfrm>
          <a:prstGeom prst="rect">
            <a:avLst/>
          </a:prstGeom>
          <a:ln>
            <a:solidFill>
              <a:schemeClr val="bg1">
                <a:lumMod val="50000"/>
              </a:schemeClr>
            </a:solidFill>
          </a:ln>
        </p:spPr>
      </p:pic>
      <p:sp>
        <p:nvSpPr>
          <p:cNvPr id="3" name="CaixaDeTexto 2"/>
          <p:cNvSpPr txBox="1"/>
          <p:nvPr/>
        </p:nvSpPr>
        <p:spPr>
          <a:xfrm>
            <a:off x="0" y="5216926"/>
            <a:ext cx="8929718" cy="1569660"/>
          </a:xfrm>
          <a:prstGeom prst="rect">
            <a:avLst/>
          </a:prstGeom>
          <a:solidFill>
            <a:schemeClr val="bg1">
              <a:lumMod val="65000"/>
              <a:alpha val="84000"/>
            </a:schemeClr>
          </a:solidFill>
        </p:spPr>
        <p:txBody>
          <a:bodyPr wrap="square" rtlCol="0">
            <a:spAutoFit/>
          </a:bodyPr>
          <a:lstStyle/>
          <a:p>
            <a:pPr algn="just" eaLnBrk="0" hangingPunct="0">
              <a:defRPr/>
            </a:pPr>
            <a:r>
              <a:rPr lang="es-ES" sz="2400" dirty="0" smtClean="0"/>
              <a:t>Estas acciones promueven un cambio en el comportamiento, traducido en un mayor respeto y comprensión, para reducir los accidentes y mejorar la calidad de vida de los conductores de autobuses (</a:t>
            </a:r>
            <a:r>
              <a:rPr lang="es-ES" sz="2400" dirty="0" err="1" smtClean="0"/>
              <a:t>Motô</a:t>
            </a:r>
            <a:r>
              <a:rPr lang="es-ES" sz="2400" dirty="0" smtClean="0"/>
              <a:t>) y ciclistas.</a:t>
            </a:r>
            <a:endParaRPr lang="pt-BR" sz="2400" dirty="0" smtClean="0"/>
          </a:p>
        </p:txBody>
      </p:sp>
    </p:spTree>
  </p:cSld>
  <p:clrMapOvr>
    <a:masterClrMapping/>
  </p:clrMapOvr>
  <p:transition advClick="0"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1214438"/>
            <a:ext cx="9242425" cy="6858000"/>
          </a:xfrm>
          <a:prstGeom prst="rect">
            <a:avLst/>
          </a:prstGeom>
          <a:noFill/>
          <a:ln w="9525">
            <a:noFill/>
            <a:miter lim="800000"/>
            <a:headEnd/>
            <a:tailEnd/>
          </a:ln>
        </p:spPr>
      </p:pic>
      <p:sp>
        <p:nvSpPr>
          <p:cNvPr id="2051" name="Subtítulo 3"/>
          <p:cNvSpPr>
            <a:spLocks noGrp="1"/>
          </p:cNvSpPr>
          <p:nvPr>
            <p:ph type="subTitle" idx="1"/>
          </p:nvPr>
        </p:nvSpPr>
        <p:spPr>
          <a:xfrm>
            <a:off x="0" y="2247900"/>
            <a:ext cx="9144000" cy="1752600"/>
          </a:xfrm>
        </p:spPr>
        <p:txBody>
          <a:bodyPr/>
          <a:lstStyle/>
          <a:p>
            <a:pPr eaLnBrk="1" hangingPunct="1"/>
            <a:r>
              <a:rPr lang="pt-BR" sz="4000" b="1" smtClean="0">
                <a:solidFill>
                  <a:schemeClr val="bg1"/>
                </a:solidFill>
              </a:rPr>
              <a:t>“Amigo Motô”, Pernambuco, Brazil </a:t>
            </a:r>
          </a:p>
        </p:txBody>
      </p:sp>
      <p:pic>
        <p:nvPicPr>
          <p:cNvPr id="2052" name="Shape 29"/>
          <p:cNvPicPr preferRelativeResize="0">
            <a:picLocks noChangeAspect="1" noChangeArrowheads="1"/>
          </p:cNvPicPr>
          <p:nvPr/>
        </p:nvPicPr>
        <p:blipFill>
          <a:blip r:embed="rId4"/>
          <a:srcRect/>
          <a:stretch>
            <a:fillRect/>
          </a:stretch>
        </p:blipFill>
        <p:spPr bwMode="auto">
          <a:xfrm>
            <a:off x="214313" y="0"/>
            <a:ext cx="1873250" cy="1701800"/>
          </a:xfrm>
          <a:prstGeom prst="rect">
            <a:avLst/>
          </a:prstGeom>
          <a:noFill/>
          <a:ln w="9525">
            <a:noFill/>
            <a:miter lim="800000"/>
            <a:headEnd/>
            <a:tailEnd/>
          </a:ln>
        </p:spPr>
      </p:pic>
      <p:pic>
        <p:nvPicPr>
          <p:cNvPr id="2053" name="Picture 8" descr="http://ww4.ufrpe.br/uag/images/stories/sem%20ttulo2.jpg"/>
          <p:cNvPicPr>
            <a:picLocks noChangeAspect="1" noChangeArrowheads="1"/>
          </p:cNvPicPr>
          <p:nvPr/>
        </p:nvPicPr>
        <p:blipFill>
          <a:blip r:embed="rId5"/>
          <a:srcRect/>
          <a:stretch>
            <a:fillRect/>
          </a:stretch>
        </p:blipFill>
        <p:spPr bwMode="auto">
          <a:xfrm>
            <a:off x="7885113" y="0"/>
            <a:ext cx="1258887" cy="1604963"/>
          </a:xfrm>
          <a:prstGeom prst="rect">
            <a:avLst/>
          </a:prstGeom>
          <a:noFill/>
          <a:ln w="9525">
            <a:noFill/>
            <a:miter lim="800000"/>
            <a:headEnd/>
            <a:tailEnd/>
          </a:ln>
        </p:spPr>
      </p:pic>
      <p:sp>
        <p:nvSpPr>
          <p:cNvPr id="2054" name="AutoShape 10" descr="Displaying Capturar.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sp>
        <p:nvSpPr>
          <p:cNvPr id="2055" name="AutoShape 12" descr="Displaying Capturar.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sp>
        <p:nvSpPr>
          <p:cNvPr id="2056" name="AutoShape 14" descr="Displaying Capturar.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pic>
        <p:nvPicPr>
          <p:cNvPr id="2057" name="Picture 15"/>
          <p:cNvPicPr>
            <a:picLocks noChangeAspect="1" noChangeArrowheads="1"/>
          </p:cNvPicPr>
          <p:nvPr/>
        </p:nvPicPr>
        <p:blipFill>
          <a:blip r:embed="rId6"/>
          <a:srcRect/>
          <a:stretch>
            <a:fillRect/>
          </a:stretch>
        </p:blipFill>
        <p:spPr bwMode="auto">
          <a:xfrm>
            <a:off x="2168525" y="3284538"/>
            <a:ext cx="5283200" cy="3384550"/>
          </a:xfrm>
          <a:prstGeom prst="rect">
            <a:avLst/>
          </a:prstGeom>
          <a:noFill/>
          <a:ln w="38100">
            <a:solidFill>
              <a:schemeClr val="accent1"/>
            </a:solidFill>
            <a:miter lim="800000"/>
            <a:headEnd/>
            <a:tailEnd/>
          </a:ln>
        </p:spPr>
      </p:pic>
      <p:pic>
        <p:nvPicPr>
          <p:cNvPr id="2058" name="Picture 18"/>
          <p:cNvPicPr>
            <a:picLocks noChangeAspect="1" noChangeArrowheads="1"/>
          </p:cNvPicPr>
          <p:nvPr/>
        </p:nvPicPr>
        <p:blipFill>
          <a:blip r:embed="rId7"/>
          <a:srcRect/>
          <a:stretch>
            <a:fillRect/>
          </a:stretch>
        </p:blipFill>
        <p:spPr bwMode="auto">
          <a:xfrm>
            <a:off x="3286125" y="0"/>
            <a:ext cx="3433763" cy="1362075"/>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C:\Users\usuario\Desktop\FMB 5 Resumos\DSC08549.jpg"/>
          <p:cNvPicPr>
            <a:picLocks noChangeAspect="1" noChangeArrowheads="1"/>
          </p:cNvPicPr>
          <p:nvPr/>
        </p:nvPicPr>
        <p:blipFill>
          <a:blip r:embed="rId3"/>
          <a:srcRect/>
          <a:stretch>
            <a:fillRect/>
          </a:stretch>
        </p:blipFill>
        <p:spPr bwMode="auto">
          <a:xfrm>
            <a:off x="0" y="-5999"/>
            <a:ext cx="9143999" cy="6863999"/>
          </a:xfrm>
          <a:prstGeom prst="rect">
            <a:avLst/>
          </a:prstGeom>
          <a:noFill/>
        </p:spPr>
      </p:pic>
      <p:sp>
        <p:nvSpPr>
          <p:cNvPr id="4" name="CaixaDeTexto 3"/>
          <p:cNvSpPr txBox="1"/>
          <p:nvPr/>
        </p:nvSpPr>
        <p:spPr>
          <a:xfrm>
            <a:off x="71470" y="5572140"/>
            <a:ext cx="9072530" cy="1200329"/>
          </a:xfrm>
          <a:prstGeom prst="rect">
            <a:avLst/>
          </a:prstGeom>
          <a:solidFill>
            <a:schemeClr val="bg1">
              <a:lumMod val="65000"/>
              <a:alpha val="85000"/>
            </a:schemeClr>
          </a:solidFill>
        </p:spPr>
        <p:txBody>
          <a:bodyPr wrap="square" rtlCol="0">
            <a:spAutoFit/>
          </a:bodyPr>
          <a:lstStyle/>
          <a:p>
            <a:r>
              <a:rPr lang="es-ES" sz="2400" dirty="0" smtClean="0"/>
              <a:t>“Es una reflexión sobre la importancia de las acciones dirigidas directamente a cambiar las actitudes y comportamientos en el tránsito. Fue desarrollado por la </a:t>
            </a:r>
            <a:r>
              <a:rPr lang="es-ES" sz="2400" dirty="0" smtClean="0"/>
              <a:t> </a:t>
            </a:r>
            <a:r>
              <a:rPr lang="es-ES" sz="2400" dirty="0" err="1" smtClean="0"/>
              <a:t>Ameciclo</a:t>
            </a:r>
            <a:r>
              <a:rPr lang="es-ES" sz="2400" dirty="0" smtClean="0"/>
              <a:t> </a:t>
            </a:r>
            <a:r>
              <a:rPr lang="es-ES" sz="2400" dirty="0" smtClean="0"/>
              <a:t>en la </a:t>
            </a:r>
            <a:r>
              <a:rPr lang="es-ES" sz="2400" dirty="0" err="1" smtClean="0"/>
              <a:t>Itamaracá</a:t>
            </a:r>
            <a:r>
              <a:rPr lang="es-ES" sz="2400" dirty="0" smtClean="0"/>
              <a:t>.</a:t>
            </a:r>
            <a:endParaRPr lang="pt-BR" sz="2400" dirty="0"/>
          </a:p>
        </p:txBody>
      </p:sp>
      <p:pic>
        <p:nvPicPr>
          <p:cNvPr id="5" name="Shape 29"/>
          <p:cNvPicPr preferRelativeResize="0">
            <a:picLocks noChangeAspect="1" noChangeArrowheads="1"/>
          </p:cNvPicPr>
          <p:nvPr/>
        </p:nvPicPr>
        <p:blipFill>
          <a:blip r:embed="rId4"/>
          <a:srcRect/>
          <a:stretch>
            <a:fillRect/>
          </a:stretch>
        </p:blipFill>
        <p:spPr bwMode="auto">
          <a:xfrm>
            <a:off x="-32" y="-24"/>
            <a:ext cx="1887243" cy="1714512"/>
          </a:xfrm>
          <a:prstGeom prst="rect">
            <a:avLst/>
          </a:prstGeom>
          <a:noFill/>
          <a:ln w="9525">
            <a:noFill/>
            <a:miter lim="800000"/>
            <a:headEnd/>
            <a:tailEnd/>
          </a:ln>
        </p:spPr>
      </p:pic>
      <p:pic>
        <p:nvPicPr>
          <p:cNvPr id="6" name="Imagem 3" descr="Logo ITA cor figura.bmp"/>
          <p:cNvPicPr>
            <a:picLocks noChangeAspect="1"/>
          </p:cNvPicPr>
          <p:nvPr/>
        </p:nvPicPr>
        <p:blipFill>
          <a:blip r:embed="rId5"/>
          <a:srcRect/>
          <a:stretch>
            <a:fillRect/>
          </a:stretch>
        </p:blipFill>
        <p:spPr bwMode="auto">
          <a:xfrm>
            <a:off x="5830920" y="428604"/>
            <a:ext cx="3313112" cy="528637"/>
          </a:xfrm>
          <a:prstGeom prst="rect">
            <a:avLst/>
          </a:prstGeom>
          <a:noFill/>
          <a:ln w="9525">
            <a:noFill/>
            <a:miter lim="800000"/>
            <a:headEnd/>
            <a:tailEnd/>
          </a:ln>
        </p:spPr>
      </p:pic>
    </p:spTree>
  </p:cSld>
  <p:clrMapOvr>
    <a:masterClrMapping/>
  </p:clrMapOvr>
  <p:transition advClick="0"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scontent-mia1-1.xx.fbcdn.net/hphotos-xfa1/v/t1.0-9/1914556_1108223889201012_8426711357824747605_n.jpg?oh=394ca962425447ebfc85c9a967672771&amp;oe=574CACA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aixaDeTexto 2"/>
          <p:cNvSpPr txBox="1"/>
          <p:nvPr/>
        </p:nvSpPr>
        <p:spPr>
          <a:xfrm>
            <a:off x="0" y="5359802"/>
            <a:ext cx="9144000" cy="1569660"/>
          </a:xfrm>
          <a:prstGeom prst="rect">
            <a:avLst/>
          </a:prstGeom>
          <a:solidFill>
            <a:schemeClr val="bg1">
              <a:lumMod val="65000"/>
              <a:alpha val="84000"/>
            </a:schemeClr>
          </a:solidFill>
        </p:spPr>
        <p:txBody>
          <a:bodyPr wrap="square" rtlCol="0">
            <a:spAutoFit/>
          </a:bodyPr>
          <a:lstStyle/>
          <a:p>
            <a:pPr algn="just" eaLnBrk="0" hangingPunct="0"/>
            <a:r>
              <a:rPr lang="es-ES" sz="2400" dirty="0" smtClean="0"/>
              <a:t>Recife es la 3ª ciudad más lenta en Brasil. En el ranking mundial, Recife ocupa el octavo lugar. Son indicadores de que Recife tiene uno de los peores tráficos del país. Pero ¿cómo hemos llegado a esta situación?</a:t>
            </a:r>
            <a:endParaRPr lang="pt-BR" sz="2400" dirty="0"/>
          </a:p>
        </p:txBody>
      </p:sp>
    </p:spTree>
  </p:cSld>
  <p:clrMapOvr>
    <a:masterClrMapping/>
  </p:clrMapOvr>
  <p:transition advClick="0"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9242425" cy="6858000"/>
          </a:xfrm>
          <a:prstGeom prst="rect">
            <a:avLst/>
          </a:prstGeom>
          <a:noFill/>
          <a:ln w="9525">
            <a:noFill/>
            <a:miter lim="800000"/>
            <a:headEnd/>
            <a:tailEnd/>
          </a:ln>
        </p:spPr>
      </p:pic>
      <p:pic>
        <p:nvPicPr>
          <p:cNvPr id="5123" name="Picture 2" descr="Resultado de imagem para convivência de modais de transporte na rua"/>
          <p:cNvPicPr>
            <a:picLocks noChangeAspect="1" noChangeArrowheads="1"/>
          </p:cNvPicPr>
          <p:nvPr/>
        </p:nvPicPr>
        <p:blipFill>
          <a:blip r:embed="rId4"/>
          <a:srcRect/>
          <a:stretch>
            <a:fillRect/>
          </a:stretch>
        </p:blipFill>
        <p:spPr bwMode="auto">
          <a:xfrm>
            <a:off x="-106363" y="0"/>
            <a:ext cx="9464676" cy="7072313"/>
          </a:xfrm>
          <a:prstGeom prst="rect">
            <a:avLst/>
          </a:prstGeom>
          <a:noFill/>
          <a:ln w="38100">
            <a:solidFill>
              <a:schemeClr val="accent1"/>
            </a:solidFill>
            <a:miter lim="800000"/>
            <a:headEnd/>
            <a:tailEnd/>
          </a:ln>
        </p:spPr>
      </p:pic>
      <p:sp>
        <p:nvSpPr>
          <p:cNvPr id="4" name="CaixaDeTexto 3"/>
          <p:cNvSpPr txBox="1"/>
          <p:nvPr/>
        </p:nvSpPr>
        <p:spPr>
          <a:xfrm>
            <a:off x="0" y="5431240"/>
            <a:ext cx="9144000" cy="1569660"/>
          </a:xfrm>
          <a:prstGeom prst="rect">
            <a:avLst/>
          </a:prstGeom>
          <a:solidFill>
            <a:schemeClr val="bg1">
              <a:lumMod val="65000"/>
              <a:alpha val="84000"/>
            </a:schemeClr>
          </a:solidFill>
        </p:spPr>
        <p:txBody>
          <a:bodyPr wrap="square" rtlCol="0">
            <a:spAutoFit/>
          </a:bodyPr>
          <a:lstStyle/>
          <a:p>
            <a:pPr algn="just" eaLnBrk="0" hangingPunct="0"/>
            <a:r>
              <a:rPr lang="es-ES" sz="2400" dirty="0" smtClean="0"/>
              <a:t>Sistemas de transporte son síntesis de los contextos históricos. Cada medio de transporte y la producción de sus infraestructuras representa una cadena de negocios, compitiendo por el espacio público.</a:t>
            </a:r>
            <a:endParaRPr lang="pt-BR" sz="2400" dirty="0"/>
          </a:p>
        </p:txBody>
      </p:sp>
    </p:spTree>
  </p:cSld>
  <p:clrMapOvr>
    <a:masterClrMapping/>
  </p:clrMapOvr>
  <p:transition advClick="0"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0"/>
            <a:ext cx="9242425" cy="6858000"/>
          </a:xfrm>
          <a:prstGeom prst="rect">
            <a:avLst/>
          </a:prstGeom>
          <a:noFill/>
          <a:ln w="9525">
            <a:noFill/>
            <a:miter lim="800000"/>
            <a:headEnd/>
            <a:tailEnd/>
          </a:ln>
        </p:spPr>
      </p:pic>
      <p:pic>
        <p:nvPicPr>
          <p:cNvPr id="6147" name="Picture 2" descr="http://n.i.uol.com.br/noticia/2012/03/03/restos-da-bicicleta-da-ciclista-atropelada-na-manha-desta-sexta-feira-2-sao-vistos-no-chao-da-avenida-paulista-em-sao-paulo-1330778281027_615x470.jpg"/>
          <p:cNvPicPr>
            <a:picLocks noChangeAspect="1" noChangeArrowheads="1"/>
          </p:cNvPicPr>
          <p:nvPr/>
        </p:nvPicPr>
        <p:blipFill>
          <a:blip r:embed="rId4"/>
          <a:srcRect/>
          <a:stretch>
            <a:fillRect/>
          </a:stretch>
        </p:blipFill>
        <p:spPr bwMode="auto">
          <a:xfrm>
            <a:off x="0" y="-42863"/>
            <a:ext cx="9324975" cy="6900863"/>
          </a:xfrm>
          <a:prstGeom prst="rect">
            <a:avLst/>
          </a:prstGeom>
          <a:noFill/>
          <a:ln w="38100">
            <a:solidFill>
              <a:schemeClr val="accent1"/>
            </a:solidFill>
            <a:miter lim="800000"/>
            <a:headEnd/>
            <a:tailEnd/>
          </a:ln>
        </p:spPr>
      </p:pic>
      <p:sp>
        <p:nvSpPr>
          <p:cNvPr id="6148" name="CaixaDeTexto 9"/>
          <p:cNvSpPr txBox="1">
            <a:spLocks noChangeArrowheads="1"/>
          </p:cNvSpPr>
          <p:nvPr/>
        </p:nvSpPr>
        <p:spPr bwMode="auto">
          <a:xfrm>
            <a:off x="0" y="0"/>
            <a:ext cx="2232025" cy="215900"/>
          </a:xfrm>
          <a:prstGeom prst="rect">
            <a:avLst/>
          </a:prstGeom>
          <a:noFill/>
          <a:ln w="9525">
            <a:noFill/>
            <a:miter lim="800000"/>
            <a:headEnd/>
            <a:tailEnd/>
          </a:ln>
        </p:spPr>
        <p:txBody>
          <a:bodyPr>
            <a:spAutoFit/>
          </a:bodyPr>
          <a:lstStyle/>
          <a:p>
            <a:r>
              <a:rPr lang="pt-BR" sz="800">
                <a:solidFill>
                  <a:schemeClr val="bg1"/>
                </a:solidFill>
                <a:latin typeface="Calibri" pitchFamily="34" charset="0"/>
              </a:rPr>
              <a:t>https://goo.gl/RkkV4a</a:t>
            </a:r>
          </a:p>
        </p:txBody>
      </p:sp>
      <p:sp>
        <p:nvSpPr>
          <p:cNvPr id="6" name="CaixaDeTexto 5"/>
          <p:cNvSpPr txBox="1"/>
          <p:nvPr/>
        </p:nvSpPr>
        <p:spPr>
          <a:xfrm>
            <a:off x="0" y="-71462"/>
            <a:ext cx="9144000" cy="1569660"/>
          </a:xfrm>
          <a:prstGeom prst="rect">
            <a:avLst/>
          </a:prstGeom>
          <a:solidFill>
            <a:schemeClr val="bg1">
              <a:lumMod val="65000"/>
              <a:alpha val="84000"/>
            </a:schemeClr>
          </a:solidFill>
        </p:spPr>
        <p:txBody>
          <a:bodyPr wrap="square" rtlCol="0">
            <a:spAutoFit/>
          </a:bodyPr>
          <a:lstStyle/>
          <a:p>
            <a:pPr algn="just" eaLnBrk="0" hangingPunct="0"/>
            <a:r>
              <a:rPr lang="es-ES" sz="2400" dirty="0" smtClean="0"/>
              <a:t> Las calles, entonces, se han convertido en espacios de confrontación. Y vivimos una tragedia diaria con accidentes y muertes de ciclistas. En muchos de los casos son tragedias causadas por los autobuses.</a:t>
            </a:r>
            <a:endParaRPr lang="pt-BR" sz="2400" dirty="0"/>
          </a:p>
        </p:txBody>
      </p:sp>
    </p:spTree>
  </p:cSld>
  <p:clrMapOvr>
    <a:masterClrMapping/>
  </p:clrMapOvr>
  <p:transition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7171" name="Picture 2" descr="http://imguol.com/c/noticias/2015/03/27/27mar2015---ciclistas-realizam-bicicletada-na-cidade-de-no-recife-pe-nesta-sexta-feira-27-em-favor-das-ciclovias-paulistas-o-objetivo-e-divulgar-estimular-promover-e-criar-condicoes-favoraveis-1427506892144_956x500.jpg"/>
          <p:cNvPicPr>
            <a:picLocks noChangeAspect="1" noChangeArrowheads="1"/>
          </p:cNvPicPr>
          <p:nvPr/>
        </p:nvPicPr>
        <p:blipFill>
          <a:blip r:embed="rId4"/>
          <a:srcRect/>
          <a:stretch>
            <a:fillRect/>
          </a:stretch>
        </p:blipFill>
        <p:spPr bwMode="auto">
          <a:xfrm>
            <a:off x="3175" y="2852738"/>
            <a:ext cx="9140825" cy="4005262"/>
          </a:xfrm>
          <a:prstGeom prst="rect">
            <a:avLst/>
          </a:prstGeom>
          <a:noFill/>
          <a:ln w="38100">
            <a:solidFill>
              <a:schemeClr val="accent1"/>
            </a:solidFill>
            <a:miter lim="800000"/>
            <a:headEnd/>
            <a:tailEnd/>
          </a:ln>
        </p:spPr>
      </p:pic>
      <p:pic>
        <p:nvPicPr>
          <p:cNvPr id="7172" name="Picture 2" descr="Resultado de imagem para motoristas de ônibus  e ciclistas"/>
          <p:cNvPicPr>
            <a:picLocks noChangeAspect="1" noChangeArrowheads="1"/>
          </p:cNvPicPr>
          <p:nvPr/>
        </p:nvPicPr>
        <p:blipFill>
          <a:blip r:embed="rId5"/>
          <a:srcRect/>
          <a:stretch>
            <a:fillRect/>
          </a:stretch>
        </p:blipFill>
        <p:spPr bwMode="auto">
          <a:xfrm>
            <a:off x="0" y="0"/>
            <a:ext cx="5094288" cy="2852738"/>
          </a:xfrm>
          <a:prstGeom prst="rect">
            <a:avLst/>
          </a:prstGeom>
          <a:noFill/>
          <a:ln w="38100">
            <a:solidFill>
              <a:schemeClr val="accent1"/>
            </a:solidFill>
            <a:miter lim="800000"/>
            <a:headEnd/>
            <a:tailEnd/>
          </a:ln>
        </p:spPr>
      </p:pic>
      <p:pic>
        <p:nvPicPr>
          <p:cNvPr id="7174" name="Picture 4" descr="http://www.rodasdapaz.org.br/wp-content/uploads/2013/08/ABR180813PZB_5838.jpg"/>
          <p:cNvPicPr>
            <a:picLocks noChangeAspect="1" noChangeArrowheads="1"/>
          </p:cNvPicPr>
          <p:nvPr/>
        </p:nvPicPr>
        <p:blipFill>
          <a:blip r:embed="rId6"/>
          <a:srcRect/>
          <a:stretch>
            <a:fillRect/>
          </a:stretch>
        </p:blipFill>
        <p:spPr bwMode="auto">
          <a:xfrm>
            <a:off x="5076825" y="0"/>
            <a:ext cx="4067175" cy="2852738"/>
          </a:xfrm>
          <a:prstGeom prst="rect">
            <a:avLst/>
          </a:prstGeom>
          <a:noFill/>
          <a:ln w="38100">
            <a:solidFill>
              <a:schemeClr val="accent1"/>
            </a:solidFill>
            <a:miter lim="800000"/>
            <a:headEnd/>
            <a:tailEnd/>
          </a:ln>
        </p:spPr>
      </p:pic>
      <p:sp>
        <p:nvSpPr>
          <p:cNvPr id="7175" name="CaixaDeTexto 8"/>
          <p:cNvSpPr txBox="1">
            <a:spLocks noChangeArrowheads="1"/>
          </p:cNvSpPr>
          <p:nvPr/>
        </p:nvSpPr>
        <p:spPr bwMode="auto">
          <a:xfrm>
            <a:off x="5364163" y="0"/>
            <a:ext cx="1079500" cy="215900"/>
          </a:xfrm>
          <a:prstGeom prst="rect">
            <a:avLst/>
          </a:prstGeom>
          <a:noFill/>
          <a:ln w="9525">
            <a:noFill/>
            <a:miter lim="800000"/>
            <a:headEnd/>
            <a:tailEnd/>
          </a:ln>
        </p:spPr>
        <p:txBody>
          <a:bodyPr>
            <a:spAutoFit/>
          </a:bodyPr>
          <a:lstStyle/>
          <a:p>
            <a:r>
              <a:rPr lang="pt-BR" sz="800">
                <a:latin typeface="Calibri" pitchFamily="34" charset="0"/>
              </a:rPr>
              <a:t>http://goo.gl/iHGpTH</a:t>
            </a:r>
          </a:p>
        </p:txBody>
      </p:sp>
      <p:sp>
        <p:nvSpPr>
          <p:cNvPr id="8" name="CaixaDeTexto 7"/>
          <p:cNvSpPr txBox="1"/>
          <p:nvPr/>
        </p:nvSpPr>
        <p:spPr>
          <a:xfrm>
            <a:off x="0" y="5657695"/>
            <a:ext cx="9144000" cy="1200329"/>
          </a:xfrm>
          <a:prstGeom prst="rect">
            <a:avLst/>
          </a:prstGeom>
          <a:solidFill>
            <a:schemeClr val="bg1">
              <a:lumMod val="65000"/>
              <a:alpha val="84000"/>
            </a:schemeClr>
          </a:solidFill>
        </p:spPr>
        <p:txBody>
          <a:bodyPr wrap="square" rtlCol="0">
            <a:spAutoFit/>
          </a:bodyPr>
          <a:lstStyle/>
          <a:p>
            <a:pPr algn="just" eaLnBrk="0" hangingPunct="0"/>
            <a:r>
              <a:rPr lang="es-ES" sz="2400" dirty="0" smtClean="0"/>
              <a:t>En la lucha por la equidad en el espacio público, es necesario actuar de varias maneras. Y sin demora, debido a que muchas vidas se van, todos  los días, en las calles.</a:t>
            </a:r>
            <a:endParaRPr lang="pt-BR" sz="2400" dirty="0"/>
          </a:p>
        </p:txBody>
      </p:sp>
    </p:spTree>
  </p:cSld>
  <p:clrMapOvr>
    <a:masterClrMapping/>
  </p:clrMapOvr>
  <p:transition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2" descr="Resultado de imagem para zona 30 baixa velocidad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sp>
        <p:nvSpPr>
          <p:cNvPr id="8196" name="AutoShape 4" descr="Resultado de imagem para zona 30 baixa velocidad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sp>
        <p:nvSpPr>
          <p:cNvPr id="8197" name="AutoShape 6" descr="Resultado de imagem para zona 30 40  redução da velocidad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pic>
        <p:nvPicPr>
          <p:cNvPr id="8200" name="Picture 4" descr="http://www.recife.pe.gov.br/pr/servicospublicos/cttu/midia/ciclovia_orla.jpg"/>
          <p:cNvPicPr>
            <a:picLocks noChangeAspect="1" noChangeArrowheads="1"/>
          </p:cNvPicPr>
          <p:nvPr/>
        </p:nvPicPr>
        <p:blipFill>
          <a:blip r:embed="rId3"/>
          <a:srcRect/>
          <a:stretch>
            <a:fillRect/>
          </a:stretch>
        </p:blipFill>
        <p:spPr bwMode="auto">
          <a:xfrm>
            <a:off x="1" y="0"/>
            <a:ext cx="9144000" cy="6858000"/>
          </a:xfrm>
          <a:prstGeom prst="rect">
            <a:avLst/>
          </a:prstGeom>
          <a:noFill/>
          <a:ln w="38100">
            <a:solidFill>
              <a:schemeClr val="accent1"/>
            </a:solidFill>
            <a:miter lim="800000"/>
            <a:headEnd/>
            <a:tailEnd/>
          </a:ln>
        </p:spPr>
      </p:pic>
      <p:sp>
        <p:nvSpPr>
          <p:cNvPr id="8201" name="CaixaDeTexto 9"/>
          <p:cNvSpPr txBox="1">
            <a:spLocks noChangeArrowheads="1"/>
          </p:cNvSpPr>
          <p:nvPr/>
        </p:nvSpPr>
        <p:spPr bwMode="auto">
          <a:xfrm>
            <a:off x="5508625" y="2997200"/>
            <a:ext cx="2159000" cy="215900"/>
          </a:xfrm>
          <a:prstGeom prst="rect">
            <a:avLst/>
          </a:prstGeom>
          <a:noFill/>
          <a:ln w="9525">
            <a:noFill/>
            <a:miter lim="800000"/>
            <a:headEnd/>
            <a:tailEnd/>
          </a:ln>
        </p:spPr>
        <p:txBody>
          <a:bodyPr>
            <a:spAutoFit/>
          </a:bodyPr>
          <a:lstStyle/>
          <a:p>
            <a:r>
              <a:rPr lang="pt-BR" sz="800">
                <a:latin typeface="Calibri" pitchFamily="34" charset="0"/>
              </a:rPr>
              <a:t>http://goo.gl/D6Oy2O</a:t>
            </a:r>
          </a:p>
        </p:txBody>
      </p:sp>
      <p:pic>
        <p:nvPicPr>
          <p:cNvPr id="8202" name="Picture 6" descr="http://www.movimet.com/wp-content/uploads/2013/05/zona-30-1.jpg"/>
          <p:cNvPicPr>
            <a:picLocks noChangeAspect="1" noChangeArrowheads="1"/>
          </p:cNvPicPr>
          <p:nvPr/>
        </p:nvPicPr>
        <p:blipFill>
          <a:blip r:embed="rId4"/>
          <a:srcRect/>
          <a:stretch>
            <a:fillRect/>
          </a:stretch>
        </p:blipFill>
        <p:spPr bwMode="auto">
          <a:xfrm>
            <a:off x="0" y="0"/>
            <a:ext cx="2884488" cy="3500437"/>
          </a:xfrm>
          <a:prstGeom prst="rect">
            <a:avLst/>
          </a:prstGeom>
          <a:noFill/>
          <a:ln w="38100">
            <a:solidFill>
              <a:schemeClr val="accent1"/>
            </a:solidFill>
            <a:miter lim="800000"/>
            <a:headEnd/>
            <a:tailEnd/>
          </a:ln>
        </p:spPr>
      </p:pic>
      <p:sp>
        <p:nvSpPr>
          <p:cNvPr id="8204" name="CaixaDeTexto 15"/>
          <p:cNvSpPr txBox="1">
            <a:spLocks noChangeArrowheads="1"/>
          </p:cNvSpPr>
          <p:nvPr/>
        </p:nvSpPr>
        <p:spPr bwMode="auto">
          <a:xfrm>
            <a:off x="7164388" y="6381750"/>
            <a:ext cx="2592387" cy="214313"/>
          </a:xfrm>
          <a:prstGeom prst="rect">
            <a:avLst/>
          </a:prstGeom>
          <a:noFill/>
          <a:ln w="9525">
            <a:noFill/>
            <a:miter lim="800000"/>
            <a:headEnd/>
            <a:tailEnd/>
          </a:ln>
        </p:spPr>
        <p:txBody>
          <a:bodyPr>
            <a:spAutoFit/>
          </a:bodyPr>
          <a:lstStyle/>
          <a:p>
            <a:r>
              <a:rPr lang="pt-BR" sz="800">
                <a:solidFill>
                  <a:schemeClr val="bg1"/>
                </a:solidFill>
                <a:latin typeface="Calibri" pitchFamily="34" charset="0"/>
              </a:rPr>
              <a:t>http://goo.gl/EOFQHs</a:t>
            </a:r>
          </a:p>
        </p:txBody>
      </p:sp>
      <p:sp>
        <p:nvSpPr>
          <p:cNvPr id="13" name="CaixaDeTexto 12"/>
          <p:cNvSpPr txBox="1"/>
          <p:nvPr/>
        </p:nvSpPr>
        <p:spPr>
          <a:xfrm>
            <a:off x="0" y="5288364"/>
            <a:ext cx="9144000" cy="1569660"/>
          </a:xfrm>
          <a:prstGeom prst="rect">
            <a:avLst/>
          </a:prstGeom>
          <a:solidFill>
            <a:schemeClr val="bg1">
              <a:lumMod val="65000"/>
              <a:alpha val="84000"/>
            </a:schemeClr>
          </a:solidFill>
        </p:spPr>
        <p:txBody>
          <a:bodyPr wrap="square" rtlCol="0">
            <a:spAutoFit/>
          </a:bodyPr>
          <a:lstStyle/>
          <a:p>
            <a:pPr algn="just" eaLnBrk="0" hangingPunct="0"/>
            <a:r>
              <a:rPr lang="es-ES" sz="2400" dirty="0" smtClean="0"/>
              <a:t>En esta lucha, tenemos demandas por ejemplo por </a:t>
            </a:r>
            <a:r>
              <a:rPr lang="es-ES" sz="2400" dirty="0" err="1" smtClean="0"/>
              <a:t>ciclovías</a:t>
            </a:r>
            <a:r>
              <a:rPr lang="es-ES" sz="2400" dirty="0" smtClean="0"/>
              <a:t> y para reducir la velocidad del vehículo. Porque hay relación directa entre la velocidad y la gravedad de los accidentes con ciclistas y peatones.</a:t>
            </a:r>
            <a:endParaRPr lang="pt-BR" sz="2400" dirty="0"/>
          </a:p>
        </p:txBody>
      </p:sp>
    </p:spTree>
  </p:cSld>
  <p:clrMapOvr>
    <a:masterClrMapping/>
  </p:clrMapOvr>
  <p:transition advClick="0"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28625"/>
            <a:ext cx="9144000" cy="1203325"/>
          </a:xfrm>
        </p:spPr>
        <p:txBody>
          <a:bodyPr rtlCol="0">
            <a:normAutofit fontScale="90000"/>
          </a:bodyPr>
          <a:lstStyle/>
          <a:p>
            <a:pPr eaLnBrk="1" fontAlgn="auto" hangingPunct="1">
              <a:spcAft>
                <a:spcPts val="0"/>
              </a:spcAft>
              <a:defRPr/>
            </a:pPr>
            <a:r>
              <a:rPr lang="pt-BR" sz="3200" dirty="0"/>
              <a:t>Construção de um ambiente </a:t>
            </a:r>
            <a:r>
              <a:rPr lang="pt-BR" sz="3200" dirty="0" err="1"/>
              <a:t>ciclável</a:t>
            </a:r>
            <a:r>
              <a:rPr lang="pt-BR" sz="3200" dirty="0"/>
              <a:t> passa por ações voltadas para transformar a as relações que se estabelecem nas vias públicas, nos trajetos</a:t>
            </a:r>
          </a:p>
        </p:txBody>
      </p:sp>
      <p:sp>
        <p:nvSpPr>
          <p:cNvPr id="9219" name="AutoShape 2" descr="Resultado de imagem para zona 30 40  redução da velocidad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sp>
        <p:nvSpPr>
          <p:cNvPr id="9220" name="AutoShape 4" descr="Resultado de imagem para zona 30 40  redução da velocidad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sp>
        <p:nvSpPr>
          <p:cNvPr id="9221" name="AutoShape 6" descr="Resultado de imagem para zona 30 40  redução da velocidad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pt-BR">
              <a:latin typeface="Calibri" pitchFamily="34" charset="0"/>
            </a:endParaRPr>
          </a:p>
        </p:txBody>
      </p:sp>
      <p:sp>
        <p:nvSpPr>
          <p:cNvPr id="6" name="Título 1"/>
          <p:cNvSpPr txBox="1">
            <a:spLocks/>
          </p:cNvSpPr>
          <p:nvPr/>
        </p:nvSpPr>
        <p:spPr>
          <a:xfrm>
            <a:off x="214313" y="2214563"/>
            <a:ext cx="8229600" cy="1143000"/>
          </a:xfrm>
          <a:prstGeom prst="rect">
            <a:avLst/>
          </a:prstGeom>
        </p:spPr>
        <p:txBody>
          <a:bodyPr anchor="ctr">
            <a:normAutofit fontScale="90000" lnSpcReduction="20000"/>
          </a:bodyPr>
          <a:lstStyle/>
          <a:p>
            <a:pPr algn="ctr" fontAlgn="auto">
              <a:spcAft>
                <a:spcPts val="0"/>
              </a:spcAft>
              <a:defRPr/>
            </a:pPr>
            <a:r>
              <a:rPr lang="pt-BR" sz="4400">
                <a:latin typeface="+mj-lt"/>
                <a:ea typeface="+mj-ea"/>
                <a:cs typeface="+mj-cs"/>
              </a:rPr>
              <a:t>O significado das experiências  e a mudança nas práticas</a:t>
            </a:r>
            <a:endParaRPr lang="pt-BR" sz="4400" dirty="0">
              <a:latin typeface="+mj-lt"/>
              <a:ea typeface="+mj-ea"/>
              <a:cs typeface="+mj-cs"/>
            </a:endParaRPr>
          </a:p>
        </p:txBody>
      </p:sp>
      <p:pic>
        <p:nvPicPr>
          <p:cNvPr id="9223" name="Picture 2" descr="http://2.bp.blogspot.com/-8OPCeqq_9sQ/Tu5ypU6Q8TI/AAAAAAAACVQ/liRLyzoBVd8/s1600/campanha%2BDE%2BCICLISMO.JPG"/>
          <p:cNvPicPr>
            <a:picLocks noChangeAspect="1" noChangeArrowheads="1"/>
          </p:cNvPicPr>
          <p:nvPr/>
        </p:nvPicPr>
        <p:blipFill>
          <a:blip r:embed="rId3"/>
          <a:srcRect/>
          <a:stretch>
            <a:fillRect/>
          </a:stretch>
        </p:blipFill>
        <p:spPr bwMode="auto">
          <a:xfrm>
            <a:off x="0" y="0"/>
            <a:ext cx="5422900" cy="3500438"/>
          </a:xfrm>
          <a:prstGeom prst="rect">
            <a:avLst/>
          </a:prstGeom>
          <a:noFill/>
          <a:ln w="38100">
            <a:solidFill>
              <a:schemeClr val="accent1"/>
            </a:solidFill>
            <a:miter lim="800000"/>
            <a:headEnd/>
            <a:tailEnd/>
          </a:ln>
        </p:spPr>
      </p:pic>
      <p:sp>
        <p:nvSpPr>
          <p:cNvPr id="9224" name="CaixaDeTexto 7"/>
          <p:cNvSpPr txBox="1">
            <a:spLocks noChangeArrowheads="1"/>
          </p:cNvSpPr>
          <p:nvPr/>
        </p:nvSpPr>
        <p:spPr bwMode="auto">
          <a:xfrm>
            <a:off x="2555875" y="3284538"/>
            <a:ext cx="2520950" cy="215900"/>
          </a:xfrm>
          <a:prstGeom prst="rect">
            <a:avLst/>
          </a:prstGeom>
          <a:noFill/>
          <a:ln w="9525">
            <a:noFill/>
            <a:miter lim="800000"/>
            <a:headEnd/>
            <a:tailEnd/>
          </a:ln>
        </p:spPr>
        <p:txBody>
          <a:bodyPr>
            <a:spAutoFit/>
          </a:bodyPr>
          <a:lstStyle/>
          <a:p>
            <a:r>
              <a:rPr lang="pt-BR" sz="800">
                <a:latin typeface="Calibri" pitchFamily="34" charset="0"/>
              </a:rPr>
              <a:t>http://goo.gl/cqT9QN</a:t>
            </a:r>
          </a:p>
        </p:txBody>
      </p:sp>
      <p:pic>
        <p:nvPicPr>
          <p:cNvPr id="9225" name="Picture 4" descr="http://3.bp.blogspot.com/-TKZ0s2DpQus/UP6EAo2u3RI/AAAAAAAAaDg/fWKX57Ak5EQ/s200/adesivo_Guarda+J%C3%A2nio02+(1)+(2).jpg"/>
          <p:cNvPicPr>
            <a:picLocks noChangeAspect="1" noChangeArrowheads="1"/>
          </p:cNvPicPr>
          <p:nvPr/>
        </p:nvPicPr>
        <p:blipFill>
          <a:blip r:embed="rId4"/>
          <a:srcRect/>
          <a:stretch>
            <a:fillRect/>
          </a:stretch>
        </p:blipFill>
        <p:spPr bwMode="auto">
          <a:xfrm>
            <a:off x="5435600" y="6350"/>
            <a:ext cx="3708400" cy="3494088"/>
          </a:xfrm>
          <a:prstGeom prst="rect">
            <a:avLst/>
          </a:prstGeom>
          <a:noFill/>
          <a:ln w="38100">
            <a:solidFill>
              <a:schemeClr val="accent1"/>
            </a:solidFill>
            <a:miter lim="800000"/>
            <a:headEnd/>
            <a:tailEnd/>
          </a:ln>
        </p:spPr>
      </p:pic>
      <p:sp>
        <p:nvSpPr>
          <p:cNvPr id="9226" name="CaixaDeTexto 9"/>
          <p:cNvSpPr txBox="1">
            <a:spLocks noChangeArrowheads="1"/>
          </p:cNvSpPr>
          <p:nvPr/>
        </p:nvSpPr>
        <p:spPr bwMode="auto">
          <a:xfrm>
            <a:off x="5651500" y="3213100"/>
            <a:ext cx="2160588" cy="215900"/>
          </a:xfrm>
          <a:prstGeom prst="rect">
            <a:avLst/>
          </a:prstGeom>
          <a:noFill/>
          <a:ln w="9525">
            <a:noFill/>
            <a:miter lim="800000"/>
            <a:headEnd/>
            <a:tailEnd/>
          </a:ln>
        </p:spPr>
        <p:txBody>
          <a:bodyPr>
            <a:spAutoFit/>
          </a:bodyPr>
          <a:lstStyle/>
          <a:p>
            <a:r>
              <a:rPr lang="pt-BR" sz="800">
                <a:latin typeface="Calibri" pitchFamily="34" charset="0"/>
              </a:rPr>
              <a:t>http://goo.gl/Dh1GsF</a:t>
            </a:r>
          </a:p>
        </p:txBody>
      </p:sp>
      <p:pic>
        <p:nvPicPr>
          <p:cNvPr id="9227" name="Picture 6" descr="http://www.waytaxi.com/blog/wp-content/uploads/2013/10/respeito.jpg"/>
          <p:cNvPicPr>
            <a:picLocks noChangeAspect="1" noChangeArrowheads="1"/>
          </p:cNvPicPr>
          <p:nvPr/>
        </p:nvPicPr>
        <p:blipFill>
          <a:blip r:embed="rId5"/>
          <a:srcRect/>
          <a:stretch>
            <a:fillRect/>
          </a:stretch>
        </p:blipFill>
        <p:spPr bwMode="auto">
          <a:xfrm>
            <a:off x="0" y="3581400"/>
            <a:ext cx="4643438" cy="3276600"/>
          </a:xfrm>
          <a:prstGeom prst="rect">
            <a:avLst/>
          </a:prstGeom>
          <a:noFill/>
          <a:ln w="38100">
            <a:solidFill>
              <a:schemeClr val="accent1"/>
            </a:solidFill>
            <a:miter lim="800000"/>
            <a:headEnd/>
            <a:tailEnd/>
          </a:ln>
        </p:spPr>
      </p:pic>
      <p:sp>
        <p:nvSpPr>
          <p:cNvPr id="9228" name="CaixaDeTexto 11"/>
          <p:cNvSpPr txBox="1">
            <a:spLocks noChangeArrowheads="1"/>
          </p:cNvSpPr>
          <p:nvPr/>
        </p:nvSpPr>
        <p:spPr bwMode="auto">
          <a:xfrm>
            <a:off x="250825" y="3789363"/>
            <a:ext cx="2089150" cy="215900"/>
          </a:xfrm>
          <a:prstGeom prst="rect">
            <a:avLst/>
          </a:prstGeom>
          <a:noFill/>
          <a:ln w="9525">
            <a:noFill/>
            <a:miter lim="800000"/>
            <a:headEnd/>
            <a:tailEnd/>
          </a:ln>
        </p:spPr>
        <p:txBody>
          <a:bodyPr>
            <a:spAutoFit/>
          </a:bodyPr>
          <a:lstStyle/>
          <a:p>
            <a:r>
              <a:rPr lang="pt-BR" sz="800">
                <a:latin typeface="Calibri" pitchFamily="34" charset="0"/>
              </a:rPr>
              <a:t>http://goo.gl/4yMrJg</a:t>
            </a:r>
          </a:p>
        </p:txBody>
      </p:sp>
      <p:pic>
        <p:nvPicPr>
          <p:cNvPr id="9229" name="Picture 8" descr="http://2.bp.blogspot.com/-5dQjddFpVUw/TjXEAXJh_6I/AAAAAAAAABo/xzVKCBEGjQA/s1600/respeito1.jpg"/>
          <p:cNvPicPr>
            <a:picLocks noChangeAspect="1" noChangeArrowheads="1"/>
          </p:cNvPicPr>
          <p:nvPr/>
        </p:nvPicPr>
        <p:blipFill>
          <a:blip r:embed="rId6"/>
          <a:srcRect/>
          <a:stretch>
            <a:fillRect/>
          </a:stretch>
        </p:blipFill>
        <p:spPr bwMode="auto">
          <a:xfrm>
            <a:off x="4284663" y="3500438"/>
            <a:ext cx="4859337" cy="3357562"/>
          </a:xfrm>
          <a:prstGeom prst="rect">
            <a:avLst/>
          </a:prstGeom>
          <a:noFill/>
          <a:ln w="38100">
            <a:solidFill>
              <a:schemeClr val="accent1"/>
            </a:solidFill>
            <a:miter lim="800000"/>
            <a:headEnd/>
            <a:tailEnd/>
          </a:ln>
        </p:spPr>
      </p:pic>
      <p:sp>
        <p:nvSpPr>
          <p:cNvPr id="9230" name="CaixaDeTexto 13"/>
          <p:cNvSpPr txBox="1">
            <a:spLocks noChangeArrowheads="1"/>
          </p:cNvSpPr>
          <p:nvPr/>
        </p:nvSpPr>
        <p:spPr bwMode="auto">
          <a:xfrm>
            <a:off x="7667625" y="6642100"/>
            <a:ext cx="2952750" cy="215900"/>
          </a:xfrm>
          <a:prstGeom prst="rect">
            <a:avLst/>
          </a:prstGeom>
          <a:noFill/>
          <a:ln w="9525">
            <a:noFill/>
            <a:miter lim="800000"/>
            <a:headEnd/>
            <a:tailEnd/>
          </a:ln>
        </p:spPr>
        <p:txBody>
          <a:bodyPr>
            <a:spAutoFit/>
          </a:bodyPr>
          <a:lstStyle/>
          <a:p>
            <a:r>
              <a:rPr lang="pt-BR" sz="800">
                <a:latin typeface="Calibri" pitchFamily="34" charset="0"/>
              </a:rPr>
              <a:t>http://goo.gl/nyfbEq</a:t>
            </a:r>
          </a:p>
        </p:txBody>
      </p:sp>
      <p:sp>
        <p:nvSpPr>
          <p:cNvPr id="16" name="CaixaDeTexto 15"/>
          <p:cNvSpPr txBox="1"/>
          <p:nvPr/>
        </p:nvSpPr>
        <p:spPr>
          <a:xfrm>
            <a:off x="0" y="5357826"/>
            <a:ext cx="9144000" cy="1569660"/>
          </a:xfrm>
          <a:prstGeom prst="rect">
            <a:avLst/>
          </a:prstGeom>
          <a:solidFill>
            <a:schemeClr val="bg1">
              <a:lumMod val="65000"/>
              <a:alpha val="84000"/>
            </a:schemeClr>
          </a:solidFill>
        </p:spPr>
        <p:txBody>
          <a:bodyPr wrap="square" rtlCol="0">
            <a:spAutoFit/>
          </a:bodyPr>
          <a:lstStyle/>
          <a:p>
            <a:pPr algn="just" eaLnBrk="0" hangingPunct="0"/>
            <a:r>
              <a:rPr lang="es-ES" sz="2400" dirty="0" smtClean="0"/>
              <a:t>Tenemos también la demanda por fiscalizaciones eficaces, y campañas educativas serias. Resulta que los cambios estructurales se producen en el medio y largo plazo, y necesitamos una acción inmediata.</a:t>
            </a:r>
            <a:endParaRPr lang="pt-BR" sz="2400" dirty="0" smtClean="0"/>
          </a:p>
        </p:txBody>
      </p:sp>
    </p:spTree>
  </p:cSld>
  <p:clrMapOvr>
    <a:masterClrMapping/>
  </p:clrMapOvr>
  <p:transition advClick="0"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0" y="0"/>
            <a:ext cx="9242425" cy="6858000"/>
          </a:xfrm>
          <a:prstGeom prst="rect">
            <a:avLst/>
          </a:prstGeom>
          <a:noFill/>
          <a:ln w="9525">
            <a:noFill/>
            <a:miter lim="800000"/>
            <a:headEnd/>
            <a:tailEnd/>
          </a:ln>
        </p:spPr>
      </p:pic>
      <p:sp>
        <p:nvSpPr>
          <p:cNvPr id="10244" name="Subtítulo 3"/>
          <p:cNvSpPr txBox="1">
            <a:spLocks/>
          </p:cNvSpPr>
          <p:nvPr/>
        </p:nvSpPr>
        <p:spPr bwMode="auto">
          <a:xfrm>
            <a:off x="0" y="71414"/>
            <a:ext cx="9144000" cy="1752600"/>
          </a:xfrm>
          <a:prstGeom prst="rect">
            <a:avLst/>
          </a:prstGeom>
          <a:noFill/>
          <a:ln w="9525">
            <a:noFill/>
            <a:miter lim="800000"/>
            <a:headEnd/>
            <a:tailEnd/>
          </a:ln>
        </p:spPr>
        <p:txBody>
          <a:bodyPr/>
          <a:lstStyle/>
          <a:p>
            <a:pPr marL="342900" indent="-342900" algn="ctr">
              <a:spcBef>
                <a:spcPct val="20000"/>
              </a:spcBef>
            </a:pPr>
            <a:r>
              <a:rPr lang="pt-BR" sz="5400" b="1" dirty="0" err="1">
                <a:solidFill>
                  <a:schemeClr val="bg1"/>
                </a:solidFill>
                <a:latin typeface="Calibri" pitchFamily="34" charset="0"/>
              </a:rPr>
              <a:t>Proyeto</a:t>
            </a:r>
            <a:r>
              <a:rPr lang="pt-BR" sz="5400" b="1" dirty="0">
                <a:solidFill>
                  <a:schemeClr val="bg1"/>
                </a:solidFill>
                <a:latin typeface="Calibri" pitchFamily="34" charset="0"/>
              </a:rPr>
              <a:t> “Amigo </a:t>
            </a:r>
            <a:r>
              <a:rPr lang="pt-BR" sz="5400" b="1" dirty="0" err="1">
                <a:solidFill>
                  <a:schemeClr val="bg1"/>
                </a:solidFill>
                <a:latin typeface="Calibri" pitchFamily="34" charset="0"/>
              </a:rPr>
              <a:t>Motô</a:t>
            </a:r>
            <a:r>
              <a:rPr lang="pt-BR" sz="5400" b="1" dirty="0">
                <a:solidFill>
                  <a:schemeClr val="bg1"/>
                </a:solidFill>
                <a:latin typeface="Calibri" pitchFamily="34" charset="0"/>
              </a:rPr>
              <a:t>”</a:t>
            </a:r>
          </a:p>
          <a:p>
            <a:pPr marL="342900" indent="-342900" algn="ctr">
              <a:spcBef>
                <a:spcPct val="20000"/>
              </a:spcBef>
            </a:pPr>
            <a:r>
              <a:rPr lang="pt-BR" sz="5400" b="1" dirty="0">
                <a:solidFill>
                  <a:schemeClr val="bg1"/>
                </a:solidFill>
                <a:latin typeface="Calibri" pitchFamily="34" charset="0"/>
              </a:rPr>
              <a:t>- Pernambuco, </a:t>
            </a:r>
            <a:r>
              <a:rPr lang="pt-BR" sz="5400" b="1" dirty="0" err="1">
                <a:solidFill>
                  <a:schemeClr val="bg1"/>
                </a:solidFill>
                <a:latin typeface="Calibri" pitchFamily="34" charset="0"/>
              </a:rPr>
              <a:t>Brazil</a:t>
            </a:r>
            <a:r>
              <a:rPr lang="pt-BR" sz="5400" b="1" dirty="0">
                <a:solidFill>
                  <a:schemeClr val="bg1"/>
                </a:solidFill>
                <a:latin typeface="Calibri" pitchFamily="34" charset="0"/>
              </a:rPr>
              <a:t> -</a:t>
            </a:r>
          </a:p>
        </p:txBody>
      </p:sp>
      <p:pic>
        <p:nvPicPr>
          <p:cNvPr id="10245" name="Shape 29"/>
          <p:cNvPicPr preferRelativeResize="0">
            <a:picLocks noChangeAspect="1" noChangeArrowheads="1"/>
          </p:cNvPicPr>
          <p:nvPr/>
        </p:nvPicPr>
        <p:blipFill>
          <a:blip r:embed="rId4"/>
          <a:srcRect/>
          <a:stretch>
            <a:fillRect/>
          </a:stretch>
        </p:blipFill>
        <p:spPr bwMode="auto">
          <a:xfrm>
            <a:off x="3348038" y="2071678"/>
            <a:ext cx="3024187" cy="2857520"/>
          </a:xfrm>
          <a:prstGeom prst="rect">
            <a:avLst/>
          </a:prstGeom>
          <a:noFill/>
          <a:ln w="9525">
            <a:noFill/>
            <a:miter lim="800000"/>
            <a:headEnd/>
            <a:tailEnd/>
          </a:ln>
        </p:spPr>
      </p:pic>
      <p:sp>
        <p:nvSpPr>
          <p:cNvPr id="7" name="CaixaDeTexto 6"/>
          <p:cNvSpPr txBox="1"/>
          <p:nvPr/>
        </p:nvSpPr>
        <p:spPr>
          <a:xfrm>
            <a:off x="0" y="5657695"/>
            <a:ext cx="9144000" cy="1200329"/>
          </a:xfrm>
          <a:prstGeom prst="rect">
            <a:avLst/>
          </a:prstGeom>
          <a:solidFill>
            <a:schemeClr val="bg1">
              <a:lumMod val="65000"/>
              <a:alpha val="84000"/>
            </a:schemeClr>
          </a:solidFill>
        </p:spPr>
        <p:txBody>
          <a:bodyPr wrap="square" rtlCol="0">
            <a:spAutoFit/>
          </a:bodyPr>
          <a:lstStyle/>
          <a:p>
            <a:pPr algn="just" eaLnBrk="0" hangingPunct="0"/>
            <a:r>
              <a:rPr lang="es-ES" sz="2400" dirty="0" smtClean="0"/>
              <a:t>El "amigo MOTO" tiene como objetivo reducir la vulnerabilidad de los ciclistas, la mejora de la interacción con los conductores, fomentando el respeto y la protección del ciclista.</a:t>
            </a:r>
            <a:endParaRPr lang="pt-BR" sz="2400" dirty="0" smtClean="0"/>
          </a:p>
        </p:txBody>
      </p:sp>
    </p:spTree>
  </p:cSld>
  <p:clrMapOvr>
    <a:masterClrMapping/>
  </p:clrMapOvr>
  <p:transition advClick="0" advTm="20000"/>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13577</TotalTime>
  <Words>1171</Words>
  <Application>Microsoft Office PowerPoint</Application>
  <PresentationFormat>Apresentação na tela (4:3)</PresentationFormat>
  <Paragraphs>62</Paragraphs>
  <Slides>16</Slides>
  <Notes>16</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Tema do Office</vt:lpstr>
      <vt:lpstr>Slide 1</vt:lpstr>
      <vt:lpstr>Slide 2</vt:lpstr>
      <vt:lpstr>Slide 3</vt:lpstr>
      <vt:lpstr>Slide 4</vt:lpstr>
      <vt:lpstr>Slide 5</vt:lpstr>
      <vt:lpstr>Slide 6</vt:lpstr>
      <vt:lpstr>Slide 7</vt:lpstr>
      <vt:lpstr>Construção de um ambiente ciclável passa por ações voltadas para transformar a as relações que se estabelecem nas vias públicas, nos trajetos</vt:lpstr>
      <vt:lpstr>Slide 9</vt:lpstr>
      <vt:lpstr>Slide 10</vt:lpstr>
      <vt:lpstr>Slide 11</vt:lpstr>
      <vt:lpstr> </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imagem ameciclo</dc:title>
  <dc:creator>usuario</dc:creator>
  <cp:lastModifiedBy>usuario</cp:lastModifiedBy>
  <cp:revision>65</cp:revision>
  <dcterms:created xsi:type="dcterms:W3CDTF">2016-03-03T17:15:13Z</dcterms:created>
  <dcterms:modified xsi:type="dcterms:W3CDTF">2016-03-29T13:33:32Z</dcterms:modified>
</cp:coreProperties>
</file>