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68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svelocidades\Desktop\yurie\5%20-%20cadastro%20associados%20ucb%20-%20unificador%20-%20planilh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svelocidades\Desktop\yurie\an&#225;li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svelocidades\Desktop\yurie\an&#225;lis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esvelocidades\Desktop\yurie\an&#225;lis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Desvelocidades\Desktop\yurie\an&#225;lis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svelocidades\Desktop\yurie\an&#225;lis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871575580808"/>
          <c:y val="7.8433704333581641E-2"/>
          <c:w val="0.82555954769669415"/>
          <c:h val="0.79250062108747366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274E13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274E13"/>
              </a:solidFill>
              <a:ln>
                <a:solidFill>
                  <a:srgbClr val="274E13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SISTEMATIZAÇÃO!$K$12:$K$22</c:f>
              <c:strCache>
                <c:ptCount val="10"/>
                <c:pt idx="0">
                  <c:v>Nov/2007*</c:v>
                </c:pt>
                <c:pt idx="1">
                  <c:v>Dez/2008</c:v>
                </c:pt>
                <c:pt idx="2">
                  <c:v>Dez/2009</c:v>
                </c:pt>
                <c:pt idx="3">
                  <c:v>Dez/2010</c:v>
                </c:pt>
                <c:pt idx="4">
                  <c:v>Dez/2011</c:v>
                </c:pt>
                <c:pt idx="5">
                  <c:v>Dez/2012</c:v>
                </c:pt>
                <c:pt idx="6">
                  <c:v>Dez/2013</c:v>
                </c:pt>
                <c:pt idx="7">
                  <c:v>Dez/2014</c:v>
                </c:pt>
                <c:pt idx="8">
                  <c:v>Dez/2015</c:v>
                </c:pt>
                <c:pt idx="9">
                  <c:v>Mar/2016</c:v>
                </c:pt>
              </c:strCache>
            </c:strRef>
          </c:cat>
          <c:val>
            <c:numRef>
              <c:f>SISTEMATIZAÇÃO!$L$12:$L$22</c:f>
              <c:numCache>
                <c:formatCode>General</c:formatCode>
                <c:ptCount val="11"/>
                <c:pt idx="0">
                  <c:v>46</c:v>
                </c:pt>
                <c:pt idx="1">
                  <c:v>50</c:v>
                </c:pt>
                <c:pt idx="2">
                  <c:v>126</c:v>
                </c:pt>
                <c:pt idx="3">
                  <c:v>143</c:v>
                </c:pt>
                <c:pt idx="4">
                  <c:v>144</c:v>
                </c:pt>
                <c:pt idx="5">
                  <c:v>166</c:v>
                </c:pt>
                <c:pt idx="6">
                  <c:v>337</c:v>
                </c:pt>
                <c:pt idx="7">
                  <c:v>547</c:v>
                </c:pt>
                <c:pt idx="8">
                  <c:v>949</c:v>
                </c:pt>
                <c:pt idx="9" formatCode="#,##0">
                  <c:v>1049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493920"/>
        <c:axId val="277493528"/>
      </c:lineChart>
      <c:catAx>
        <c:axId val="2774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222222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77493528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77493528"/>
        <c:scaling>
          <c:orientation val="minMax"/>
        </c:scaling>
        <c:delete val="0"/>
        <c:axPos val="l"/>
        <c:majorGridlines>
          <c:spPr>
            <a:ln w="3175">
              <a:solidFill>
                <a:srgbClr val="B7B7B7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77493920"/>
        <c:crossesAt val="1"/>
        <c:crossBetween val="midCat"/>
      </c:valAx>
      <c:spPr>
        <a:noFill/>
        <a:ln w="25400">
          <a:noFill/>
        </a:ln>
      </c:spPr>
    </c:plotArea>
    <c:plotVisOnly val="0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Formalizacción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Formales</c:v>
                </c:pt>
                <c:pt idx="1">
                  <c:v>Informales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Asociados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Formalização!$S$30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Formalização!$Q$31:$Q$34</c:f>
              <c:strCache>
                <c:ptCount val="4"/>
                <c:pt idx="0">
                  <c:v>Menos de 5 anos</c:v>
                </c:pt>
                <c:pt idx="1">
                  <c:v>De 5 a 9 anos</c:v>
                </c:pt>
                <c:pt idx="2">
                  <c:v>De 10 a 20 anos</c:v>
                </c:pt>
                <c:pt idx="3">
                  <c:v>Acima de 20 anos</c:v>
                </c:pt>
              </c:strCache>
            </c:strRef>
          </c:cat>
          <c:val>
            <c:numRef>
              <c:f>Formalização!$S$31:$S$34</c:f>
              <c:numCache>
                <c:formatCode>0.0</c:formatCode>
                <c:ptCount val="4"/>
                <c:pt idx="0">
                  <c:v>37.5</c:v>
                </c:pt>
                <c:pt idx="1">
                  <c:v>18.75</c:v>
                </c:pt>
                <c:pt idx="2">
                  <c:v>37.5</c:v>
                </c:pt>
                <c:pt idx="3">
                  <c:v>6.25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'Decisões quem'!$P$3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'Decisões quem'!$N$4:$N$9</c:f>
              <c:strCache>
                <c:ptCount val="6"/>
                <c:pt idx="0">
                  <c:v>Diretoria/coordenadores</c:v>
                </c:pt>
                <c:pt idx="1">
                  <c:v>Associados/voluntários mais ativos</c:v>
                </c:pt>
                <c:pt idx="2">
                  <c:v>Qualquer associado</c:v>
                </c:pt>
                <c:pt idx="3">
                  <c:v>Qualquer um que estiver na reunião</c:v>
                </c:pt>
                <c:pt idx="4">
                  <c:v>Conselho deliberativo</c:v>
                </c:pt>
                <c:pt idx="5">
                  <c:v>Fundadores</c:v>
                </c:pt>
              </c:strCache>
            </c:strRef>
          </c:cat>
          <c:val>
            <c:numRef>
              <c:f>'Decisões quem'!$P$4:$P$9</c:f>
              <c:numCache>
                <c:formatCode>0.0</c:formatCode>
                <c:ptCount val="6"/>
                <c:pt idx="0">
                  <c:v>81.25</c:v>
                </c:pt>
                <c:pt idx="1">
                  <c:v>50</c:v>
                </c:pt>
                <c:pt idx="2">
                  <c:v>50</c:v>
                </c:pt>
                <c:pt idx="3">
                  <c:v>25</c:v>
                </c:pt>
                <c:pt idx="4">
                  <c:v>18.75</c:v>
                </c:pt>
                <c:pt idx="5">
                  <c:v>6.25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6752928"/>
        <c:axId val="276753712"/>
      </c:barChart>
      <c:catAx>
        <c:axId val="2767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753712"/>
        <c:crosses val="autoZero"/>
        <c:auto val="1"/>
        <c:lblAlgn val="ctr"/>
        <c:lblOffset val="100"/>
        <c:noMultiLvlLbl val="0"/>
      </c:catAx>
      <c:valAx>
        <c:axId val="27675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75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(Cargos!$AP$4,Cargos!$AP$5:$AP$6)</c:f>
              <c:strCache>
                <c:ptCount val="3"/>
                <c:pt idx="0">
                  <c:v>Sem cargos</c:v>
                </c:pt>
                <c:pt idx="1">
                  <c:v>Coordenações</c:v>
                </c:pt>
                <c:pt idx="2">
                  <c:v>Presidentes/diretores</c:v>
                </c:pt>
              </c:strCache>
            </c:strRef>
          </c:cat>
          <c:val>
            <c:numRef>
              <c:f>(Cargos!$AR$4,Cargos!$AR$5:$AR$6)</c:f>
              <c:numCache>
                <c:formatCode>0.0</c:formatCode>
                <c:ptCount val="3"/>
                <c:pt idx="0">
                  <c:v>6.25</c:v>
                </c:pt>
                <c:pt idx="1">
                  <c:v>25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Planejamento!$H$4:$H$8</c:f>
              <c:strCache>
                <c:ptCount val="5"/>
                <c:pt idx="0">
                  <c:v>Mensal</c:v>
                </c:pt>
                <c:pt idx="1">
                  <c:v>Semestral</c:v>
                </c:pt>
                <c:pt idx="2">
                  <c:v>Anual</c:v>
                </c:pt>
                <c:pt idx="3">
                  <c:v>Outro</c:v>
                </c:pt>
                <c:pt idx="4">
                  <c:v>Bienal</c:v>
                </c:pt>
              </c:strCache>
            </c:strRef>
          </c:cat>
          <c:val>
            <c:numRef>
              <c:f>Planejamento!$J$4:$J$8</c:f>
              <c:numCache>
                <c:formatCode>0.0</c:formatCode>
                <c:ptCount val="5"/>
                <c:pt idx="0">
                  <c:v>12.5</c:v>
                </c:pt>
                <c:pt idx="1">
                  <c:v>6.25</c:v>
                </c:pt>
                <c:pt idx="2">
                  <c:v>37.5</c:v>
                </c:pt>
                <c:pt idx="3">
                  <c:v>31.25</c:v>
                </c:pt>
                <c:pt idx="4">
                  <c:v>6.25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081672"/>
        <c:axId val="326083240"/>
      </c:barChart>
      <c:catAx>
        <c:axId val="32608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6083240"/>
        <c:crosses val="autoZero"/>
        <c:auto val="1"/>
        <c:lblAlgn val="ctr"/>
        <c:lblOffset val="100"/>
        <c:noMultiLvlLbl val="0"/>
      </c:catAx>
      <c:valAx>
        <c:axId val="32608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608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Finanças!$DB$3</c:f>
              <c:strCache>
                <c:ptCount val="1"/>
                <c:pt idx="0">
                  <c:v>Valor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Finanças!$DA$4:$DA$11</c:f>
              <c:strCache>
                <c:ptCount val="8"/>
                <c:pt idx="0">
                  <c:v>Patrocinio para projeto</c:v>
                </c:pt>
                <c:pt idx="1">
                  <c:v>Patrocinio para entidade</c:v>
                </c:pt>
                <c:pt idx="2">
                  <c:v>Editais privados</c:v>
                </c:pt>
                <c:pt idx="3">
                  <c:v>Crowdfunding</c:v>
                </c:pt>
                <c:pt idx="4">
                  <c:v>Vendas</c:v>
                </c:pt>
                <c:pt idx="5">
                  <c:v>Contribuição dos associados</c:v>
                </c:pt>
                <c:pt idx="6">
                  <c:v>Outros</c:v>
                </c:pt>
                <c:pt idx="7">
                  <c:v>Vaquinha</c:v>
                </c:pt>
              </c:strCache>
            </c:strRef>
          </c:cat>
          <c:val>
            <c:numRef>
              <c:f>Finanças!$DB$4:$DB$11</c:f>
              <c:numCache>
                <c:formatCode>_-[$$-409]* #,##0.00_ ;_-[$$-409]* \-#,##0.00\ ;_-[$$-409]* "-"??_ ;_-@_ </c:formatCode>
                <c:ptCount val="8"/>
                <c:pt idx="0">
                  <c:v>329847.40000000002</c:v>
                </c:pt>
                <c:pt idx="1">
                  <c:v>23098.591549295776</c:v>
                </c:pt>
                <c:pt idx="2">
                  <c:v>8450.704225352114</c:v>
                </c:pt>
                <c:pt idx="3">
                  <c:v>5910.9802816901411</c:v>
                </c:pt>
                <c:pt idx="4">
                  <c:v>4247.1690140845076</c:v>
                </c:pt>
                <c:pt idx="5">
                  <c:v>1931.9154929577467</c:v>
                </c:pt>
                <c:pt idx="6">
                  <c:v>1713.16338028169</c:v>
                </c:pt>
                <c:pt idx="7">
                  <c:v>942.25352112676057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90140422656675"/>
          <c:y val="4.2571536966993527E-2"/>
          <c:w val="0.31520621113228536"/>
          <c:h val="0.51638346956685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3636" y="1957717"/>
            <a:ext cx="3993677" cy="1646302"/>
          </a:xfrm>
        </p:spPr>
        <p:txBody>
          <a:bodyPr anchor="b">
            <a:noAutofit/>
          </a:bodyPr>
          <a:lstStyle>
            <a:lvl1pPr algn="ctr"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UNIÃO DE CICLISTAS DO BRASIL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0595" y="4050834"/>
            <a:ext cx="7237798" cy="1096899"/>
          </a:xfrm>
        </p:spPr>
        <p:txBody>
          <a:bodyPr anchor="t"/>
          <a:lstStyle>
            <a:lvl1pPr marL="0" indent="0" algn="ctr">
              <a:buNone/>
              <a:defRPr i="1">
                <a:solidFill>
                  <a:srgbClr val="00797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9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11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02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0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4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59228"/>
            <a:ext cx="5226484" cy="88174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659083"/>
            <a:ext cx="7866846" cy="4747405"/>
          </a:xfrm>
        </p:spPr>
        <p:txBody>
          <a:bodyPr/>
          <a:lstStyle>
            <a:lvl1pPr>
              <a:defRPr>
                <a:solidFill>
                  <a:srgbClr val="007970"/>
                </a:solidFill>
              </a:defRPr>
            </a:lvl1pPr>
            <a:lvl2pPr>
              <a:defRPr>
                <a:solidFill>
                  <a:srgbClr val="007970"/>
                </a:solidFill>
              </a:defRPr>
            </a:lvl2pPr>
            <a:lvl3pPr>
              <a:defRPr>
                <a:solidFill>
                  <a:srgbClr val="007970"/>
                </a:solidFill>
              </a:defRPr>
            </a:lvl3pPr>
            <a:lvl4pPr>
              <a:defRPr>
                <a:solidFill>
                  <a:srgbClr val="007970"/>
                </a:solidFill>
              </a:defRPr>
            </a:lvl4pPr>
            <a:lvl5pPr>
              <a:defRPr>
                <a:solidFill>
                  <a:srgbClr val="00797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3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0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7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6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7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Las Entidades Cicloactivistas</a:t>
            </a:r>
          </a:p>
          <a:p>
            <a:r>
              <a:rPr lang="pt-BR" sz="4000" dirty="0" smtClean="0"/>
              <a:t>del Brasil</a:t>
            </a:r>
            <a:endParaRPr lang="pt-BR" sz="4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UNIÃO DE CICLISTAS DO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81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Las Entidades</a:t>
            </a:r>
            <a:br>
              <a:rPr lang="pt-B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Cicloactivistas del Brasil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Actividades realizadas:</a:t>
            </a:r>
          </a:p>
          <a:p>
            <a:pPr lvl="1"/>
            <a:r>
              <a:rPr lang="pt-BR" dirty="0" smtClean="0"/>
              <a:t>Contagens de ciclistas</a:t>
            </a:r>
            <a:endParaRPr lang="pt-BR" dirty="0"/>
          </a:p>
          <a:p>
            <a:pPr lvl="1"/>
            <a:r>
              <a:rPr lang="pt-BR" dirty="0"/>
              <a:t>Pesquisas</a:t>
            </a:r>
          </a:p>
          <a:p>
            <a:pPr lvl="1"/>
            <a:r>
              <a:rPr lang="pt-BR" dirty="0"/>
              <a:t>Eventos</a:t>
            </a:r>
          </a:p>
          <a:p>
            <a:pPr lvl="1"/>
            <a:r>
              <a:rPr lang="pt-BR" dirty="0" smtClean="0"/>
              <a:t>Influência no planejamento </a:t>
            </a:r>
            <a:r>
              <a:rPr lang="pt-BR" dirty="0"/>
              <a:t>da cidade</a:t>
            </a:r>
          </a:p>
          <a:p>
            <a:pPr lvl="1"/>
            <a:r>
              <a:rPr lang="pt-BR" dirty="0"/>
              <a:t>Influência </a:t>
            </a:r>
            <a:r>
              <a:rPr lang="pt-BR" dirty="0" smtClean="0"/>
              <a:t>nas ações do poder </a:t>
            </a:r>
            <a:r>
              <a:rPr lang="pt-BR" dirty="0"/>
              <a:t>público</a:t>
            </a:r>
          </a:p>
          <a:p>
            <a:pPr lvl="1"/>
            <a:r>
              <a:rPr lang="pt-BR" dirty="0"/>
              <a:t>Espaço na </a:t>
            </a:r>
            <a:r>
              <a:rPr lang="pt-BR" dirty="0" smtClean="0"/>
              <a:t>mídia</a:t>
            </a:r>
            <a:endParaRPr lang="pt-BR" dirty="0"/>
          </a:p>
          <a:p>
            <a:pPr lvl="1"/>
            <a:r>
              <a:rPr lang="pt-BR" dirty="0" smtClean="0"/>
              <a:t>Campanhas educativas</a:t>
            </a:r>
            <a:endParaRPr lang="pt-BR" dirty="0"/>
          </a:p>
          <a:p>
            <a:pPr lvl="1"/>
            <a:r>
              <a:rPr lang="pt-BR" dirty="0" smtClean="0"/>
              <a:t>Conquista: Infraestrutura </a:t>
            </a:r>
            <a:r>
              <a:rPr lang="pt-BR" dirty="0" err="1"/>
              <a:t>cicloviária</a:t>
            </a:r>
            <a:endParaRPr lang="pt-BR" dirty="0"/>
          </a:p>
          <a:p>
            <a:pPr lvl="1"/>
            <a:r>
              <a:rPr lang="pt-BR" dirty="0" smtClean="0"/>
              <a:t>Ações em escolas</a:t>
            </a:r>
            <a:endParaRPr lang="pt-BR" dirty="0"/>
          </a:p>
          <a:p>
            <a:pPr lvl="1"/>
            <a:r>
              <a:rPr lang="pt-BR" dirty="0" smtClean="0"/>
              <a:t>Ensinar a pedalar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35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Las fuentes de los recursos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Los recursos </a:t>
            </a:r>
            <a:r>
              <a:rPr lang="es-CL" dirty="0" smtClean="0"/>
              <a:t>financieros 2015: </a:t>
            </a:r>
            <a:r>
              <a:rPr lang="es-CL" dirty="0" smtClean="0"/>
              <a:t>US $ 376.142,18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32327"/>
              </p:ext>
            </p:extLst>
          </p:nvPr>
        </p:nvGraphicFramePr>
        <p:xfrm>
          <a:off x="5918066" y="4849814"/>
          <a:ext cx="2978868" cy="183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049"/>
                <a:gridCol w="118181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Fonte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Valor (US $)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Patrocinio para projeto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 </a:t>
                      </a:r>
                      <a:r>
                        <a:rPr lang="pt-BR" sz="1100" u="none" strike="noStrike" dirty="0" smtClean="0">
                          <a:effectLst/>
                        </a:rPr>
                        <a:t>329.847,40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Patrocinio para entidade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23.098,59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Editais privados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8.450,70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Crowdfunding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5.910,98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Vendas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4.247,17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Contribuição dos associados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 dirty="0" smtClean="0">
                          <a:effectLst/>
                        </a:rPr>
                        <a:t>1.931,92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1.713,16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Vaquinha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942,25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376.142,18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14864"/>
              </p:ext>
            </p:extLst>
          </p:nvPr>
        </p:nvGraphicFramePr>
        <p:xfrm>
          <a:off x="327804" y="2087592"/>
          <a:ext cx="8569130" cy="459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81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Las Entidades</a:t>
            </a:r>
            <a:br>
              <a:rPr lang="pt-B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Cicloactivistas del Brasil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 cada año más personas están </a:t>
            </a:r>
            <a:r>
              <a:rPr lang="es-CL" dirty="0" smtClean="0"/>
              <a:t>pedaleando</a:t>
            </a:r>
          </a:p>
          <a:p>
            <a:r>
              <a:rPr lang="es-CL" dirty="0" smtClean="0"/>
              <a:t>Más </a:t>
            </a:r>
            <a:r>
              <a:rPr lang="es-CL" dirty="0" smtClean="0"/>
              <a:t>ellas están se organizando para exigir de los gobiernos más seguranza </a:t>
            </a:r>
            <a:r>
              <a:rPr lang="es-CL" dirty="0" smtClean="0"/>
              <a:t>y </a:t>
            </a:r>
            <a:r>
              <a:rPr lang="es-CL" dirty="0" smtClean="0"/>
              <a:t>calidad en las </a:t>
            </a:r>
            <a:r>
              <a:rPr lang="es-CL" dirty="0" smtClean="0"/>
              <a:t>ciudades</a:t>
            </a:r>
          </a:p>
          <a:p>
            <a:r>
              <a:rPr lang="es-CL" dirty="0" smtClean="0"/>
              <a:t>Más personas están participado de las entidades y de la UCB</a:t>
            </a:r>
            <a:endParaRPr lang="es-CL" dirty="0" smtClean="0"/>
          </a:p>
          <a:p>
            <a:r>
              <a:rPr lang="es-CL" dirty="0" smtClean="0"/>
              <a:t>Más empresas están favorables a la bici y están patrocinando las actividades de las entidades</a:t>
            </a:r>
          </a:p>
          <a:p>
            <a:r>
              <a:rPr lang="es-ES" dirty="0" smtClean="0"/>
              <a:t>Pero hay pocas empresas </a:t>
            </a:r>
            <a:r>
              <a:rPr lang="es-ES" dirty="0" smtClean="0"/>
              <a:t>que </a:t>
            </a:r>
            <a:r>
              <a:rPr lang="es-ES" dirty="0" smtClean="0"/>
              <a:t>apoyan la bici</a:t>
            </a:r>
            <a:endParaRPr lang="es-ES" dirty="0" smtClean="0"/>
          </a:p>
          <a:p>
            <a:r>
              <a:rPr lang="es-ES" dirty="0" smtClean="0"/>
              <a:t>Hay </a:t>
            </a:r>
            <a:r>
              <a:rPr lang="es-ES" dirty="0" smtClean="0"/>
              <a:t>pocas mujeres en las entidades, pero la discusión acerca </a:t>
            </a:r>
            <a:r>
              <a:rPr lang="es-ES" dirty="0" smtClean="0"/>
              <a:t>de las mujeres </a:t>
            </a:r>
            <a:r>
              <a:rPr lang="es-ES" dirty="0" smtClean="0"/>
              <a:t>que pedalean hay </a:t>
            </a:r>
            <a:r>
              <a:rPr lang="es-ES" dirty="0" smtClean="0"/>
              <a:t>aumentado</a:t>
            </a:r>
          </a:p>
          <a:p>
            <a:r>
              <a:rPr lang="es-ES" dirty="0" smtClean="0"/>
              <a:t>Las personas que más participan son hombres de clase alta (con educación superior)</a:t>
            </a:r>
          </a:p>
          <a:p>
            <a:r>
              <a:rPr lang="es-ES" dirty="0" smtClean="0"/>
              <a:t>Muchas entidades tienen influencia en las decisiones de los alcaides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4337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0"/>
            <a:ext cx="9143187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63636" y="1957717"/>
            <a:ext cx="3993677" cy="1321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4400" dirty="0" smtClean="0"/>
              <a:t>Gracias!</a:t>
            </a:r>
          </a:p>
          <a:p>
            <a:endParaRPr lang="es-CL" sz="2000" dirty="0"/>
          </a:p>
          <a:p>
            <a:r>
              <a:rPr lang="es-CL" sz="4400" dirty="0" err="1" smtClean="0"/>
              <a:t>Obrigado</a:t>
            </a:r>
            <a:r>
              <a:rPr lang="es-CL" sz="4400" dirty="0" smtClean="0"/>
              <a:t>!</a:t>
            </a:r>
            <a:endParaRPr lang="pt-BR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40058" y="4670438"/>
            <a:ext cx="4640832" cy="672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Yuriê Baptista César</a:t>
            </a:r>
          </a:p>
        </p:txBody>
      </p:sp>
    </p:spTree>
    <p:extLst>
      <p:ext uri="{BB962C8B-B14F-4D97-AF65-F5344CB8AC3E}">
        <p14:creationId xmlns:p14="http://schemas.microsoft.com/office/powerpoint/2010/main" val="10357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09801"/>
            <a:ext cx="5226484" cy="88174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La Unión de Ciclistas de Brasil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s-CL" sz="32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Fundación: noviembre/2007</a:t>
            </a:r>
          </a:p>
          <a:p>
            <a:pPr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s-CL" sz="32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Reunimos: Asociaciones </a:t>
            </a:r>
            <a:r>
              <a:rPr lang="es-CL" sz="3200" dirty="0" err="1" smtClean="0">
                <a:solidFill>
                  <a:srgbClr val="007970"/>
                </a:solidFill>
                <a:latin typeface="Calibri" panose="020F0502020204030204" pitchFamily="34" charset="0"/>
              </a:rPr>
              <a:t>cicloactivistas</a:t>
            </a:r>
            <a:r>
              <a:rPr lang="es-CL" sz="32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, empresas, otras asociaciones e individuos</a:t>
            </a:r>
          </a:p>
          <a:p>
            <a:pPr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s-CL" sz="32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Hoy somos: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s-CL" sz="2800" dirty="0" smtClean="0">
                <a:latin typeface="Calibri" panose="020F0502020204030204" pitchFamily="34" charset="0"/>
              </a:rPr>
              <a:t>32</a:t>
            </a:r>
            <a:r>
              <a:rPr lang="es-CL" sz="28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 </a:t>
            </a:r>
            <a:r>
              <a:rPr lang="es-CL" sz="2800" dirty="0">
                <a:solidFill>
                  <a:srgbClr val="007970"/>
                </a:solidFill>
                <a:latin typeface="Calibri" panose="020F0502020204030204" pitchFamily="34" charset="0"/>
              </a:rPr>
              <a:t>asociaciones </a:t>
            </a:r>
            <a:endParaRPr lang="es-CL" sz="2800" dirty="0" smtClean="0">
              <a:solidFill>
                <a:srgbClr val="00797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s-CL" sz="28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23 empresas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s-CL" sz="2800" dirty="0" smtClean="0">
                <a:solidFill>
                  <a:srgbClr val="007970"/>
                </a:solidFill>
                <a:latin typeface="Calibri" panose="020F0502020204030204" pitchFamily="34" charset="0"/>
              </a:rPr>
              <a:t>987 personas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s-CL" sz="2800" dirty="0" smtClean="0">
                <a:latin typeface="Calibri" panose="020F0502020204030204" pitchFamily="34" charset="0"/>
              </a:rPr>
              <a:t>7 otras asociaciones</a:t>
            </a:r>
            <a:endParaRPr lang="es-CL" sz="2800" dirty="0" smtClean="0">
              <a:solidFill>
                <a:srgbClr val="00797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8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Asociados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899229"/>
              </p:ext>
            </p:extLst>
          </p:nvPr>
        </p:nvGraphicFramePr>
        <p:xfrm>
          <a:off x="761999" y="1475117"/>
          <a:ext cx="7866845" cy="50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4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Las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Entidades</a:t>
            </a:r>
            <a:b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Cicloactivistas del Brasil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19" y="1724298"/>
            <a:ext cx="7724504" cy="4990012"/>
          </a:xfrm>
        </p:spPr>
        <p:txBody>
          <a:bodyPr>
            <a:normAutofit/>
          </a:bodyPr>
          <a:lstStyle/>
          <a:p>
            <a:r>
              <a:rPr lang="es-CL" dirty="0" smtClean="0"/>
              <a:t>En febrero/2016 hicimos una pesquisa para</a:t>
            </a:r>
          </a:p>
          <a:p>
            <a:pPr lvl="1"/>
            <a:r>
              <a:rPr lang="es-CL" dirty="0"/>
              <a:t>A</a:t>
            </a:r>
            <a:r>
              <a:rPr lang="es-CL" dirty="0" smtClean="0"/>
              <a:t>ctualizar los dados de las entidades </a:t>
            </a:r>
            <a:r>
              <a:rPr lang="es-CL" dirty="0" err="1" smtClean="0"/>
              <a:t>cicloactivistas</a:t>
            </a:r>
            <a:endParaRPr lang="es-CL" dirty="0" smtClean="0"/>
          </a:p>
          <a:p>
            <a:pPr lvl="1"/>
            <a:r>
              <a:rPr lang="es-CL" dirty="0" smtClean="0"/>
              <a:t>Conocer la opinión de las entidades sobre a UCB</a:t>
            </a:r>
          </a:p>
          <a:p>
            <a:pPr lvl="1"/>
            <a:r>
              <a:rPr lang="es-CL" dirty="0" smtClean="0"/>
              <a:t>Conocer como las entidades poden ayudar la UCB</a:t>
            </a:r>
          </a:p>
          <a:p>
            <a:pPr lvl="1"/>
            <a:r>
              <a:rPr lang="es-CL" dirty="0" err="1" smtClean="0"/>
              <a:t>Conecer</a:t>
            </a:r>
            <a:r>
              <a:rPr lang="es-CL" dirty="0" smtClean="0"/>
              <a:t> como la UCB pode ayudar las entidades</a:t>
            </a:r>
          </a:p>
          <a:p>
            <a:pPr lvl="1"/>
            <a:r>
              <a:rPr lang="es-CL" dirty="0" smtClean="0"/>
              <a:t>Conocer más las entidades</a:t>
            </a:r>
          </a:p>
          <a:p>
            <a:pPr lvl="2"/>
            <a:r>
              <a:rPr lang="es-CL" dirty="0" smtClean="0"/>
              <a:t>La cuantidad de asociados</a:t>
            </a:r>
          </a:p>
          <a:p>
            <a:pPr lvl="2"/>
            <a:r>
              <a:rPr lang="es-CL" dirty="0" smtClean="0"/>
              <a:t>Las formas de decisiones</a:t>
            </a:r>
          </a:p>
          <a:p>
            <a:pPr lvl="2"/>
            <a:r>
              <a:rPr lang="es-CL" dirty="0" smtClean="0"/>
              <a:t>Las acciones realizadas</a:t>
            </a:r>
          </a:p>
          <a:p>
            <a:pPr lvl="2"/>
            <a:r>
              <a:rPr lang="es-CL" dirty="0" smtClean="0"/>
              <a:t>Las fuentes de recursos financieros</a:t>
            </a:r>
          </a:p>
          <a:p>
            <a:pPr lvl="2"/>
            <a:r>
              <a:rPr lang="es-CL" dirty="0" smtClean="0"/>
              <a:t>La actuación de las mujeres</a:t>
            </a:r>
          </a:p>
          <a:p>
            <a:pPr lvl="2"/>
            <a:r>
              <a:rPr lang="es-CL" dirty="0" smtClean="0"/>
              <a:t>El planeamiento de las actividades</a:t>
            </a:r>
          </a:p>
          <a:p>
            <a:pPr lvl="2"/>
            <a:r>
              <a:rPr lang="es-CL" dirty="0" smtClean="0"/>
              <a:t>Los retos</a:t>
            </a:r>
          </a:p>
          <a:p>
            <a:pPr lvl="2"/>
            <a:r>
              <a:rPr lang="es-CL" dirty="0" smtClean="0"/>
              <a:t>Las conquistas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4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59228"/>
            <a:ext cx="5414616" cy="881743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Formalización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08029835"/>
              </p:ext>
            </p:extLst>
          </p:nvPr>
        </p:nvGraphicFramePr>
        <p:xfrm>
          <a:off x="948906" y="1518249"/>
          <a:ext cx="7315200" cy="512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2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Edad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de las entidades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80768053"/>
              </p:ext>
            </p:extLst>
          </p:nvPr>
        </p:nvGraphicFramePr>
        <p:xfrm>
          <a:off x="1322614" y="244202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687327"/>
              </p:ext>
            </p:extLst>
          </p:nvPr>
        </p:nvGraphicFramePr>
        <p:xfrm>
          <a:off x="336431" y="1112809"/>
          <a:ext cx="8591910" cy="552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07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Los associados de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las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entidades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1" y="2337759"/>
            <a:ext cx="7866846" cy="4192438"/>
          </a:xfrm>
        </p:spPr>
        <p:txBody>
          <a:bodyPr/>
          <a:lstStyle/>
          <a:p>
            <a:r>
              <a:rPr lang="pt-BR" dirty="0"/>
              <a:t>Quantidade de </a:t>
            </a:r>
            <a:r>
              <a:rPr lang="pt-BR" dirty="0" smtClean="0"/>
              <a:t>Associados: 2312 </a:t>
            </a:r>
            <a:r>
              <a:rPr lang="pt-BR" dirty="0"/>
              <a:t>(media </a:t>
            </a:r>
            <a:r>
              <a:rPr lang="pt-BR" dirty="0" smtClean="0"/>
              <a:t>144 por entidade</a:t>
            </a:r>
            <a:r>
              <a:rPr lang="pt-BR" dirty="0" smtClean="0"/>
              <a:t>)</a:t>
            </a:r>
          </a:p>
          <a:p>
            <a:endParaRPr lang="es-CL" dirty="0"/>
          </a:p>
          <a:p>
            <a:r>
              <a:rPr lang="pt-BR" dirty="0" smtClean="0"/>
              <a:t>258 </a:t>
            </a:r>
            <a:r>
              <a:rPr lang="pt-BR" dirty="0"/>
              <a:t>pessoas participam ativamente das </a:t>
            </a:r>
            <a:r>
              <a:rPr lang="pt-BR" dirty="0" smtClean="0"/>
              <a:t>entidades </a:t>
            </a:r>
            <a:r>
              <a:rPr lang="pt-BR" dirty="0"/>
              <a:t>(média 16 pessoas por entidade</a:t>
            </a:r>
            <a:r>
              <a:rPr lang="pt-BR" dirty="0" smtClean="0"/>
              <a:t>):</a:t>
            </a:r>
            <a:endParaRPr lang="pt-BR" dirty="0"/>
          </a:p>
          <a:p>
            <a:pPr lvl="1"/>
            <a:r>
              <a:rPr lang="pt-BR" dirty="0" smtClean="0"/>
              <a:t>La </a:t>
            </a:r>
            <a:r>
              <a:rPr lang="pt-BR" dirty="0" err="1" smtClean="0"/>
              <a:t>majoria</a:t>
            </a:r>
            <a:r>
              <a:rPr lang="pt-BR" dirty="0" smtClean="0"/>
              <a:t> de </a:t>
            </a:r>
            <a:r>
              <a:rPr lang="pt-BR" dirty="0" err="1" smtClean="0"/>
              <a:t>las</a:t>
            </a:r>
            <a:r>
              <a:rPr lang="pt-BR" dirty="0" smtClean="0"/>
              <a:t> personas que más </a:t>
            </a:r>
            <a:r>
              <a:rPr lang="pt-BR" dirty="0" err="1" smtClean="0"/>
              <a:t>participan</a:t>
            </a:r>
            <a:r>
              <a:rPr lang="pt-BR" dirty="0" smtClean="0"/>
              <a:t> tem entre 25 </a:t>
            </a:r>
            <a:r>
              <a:rPr lang="pt-BR" dirty="0"/>
              <a:t>a 40 </a:t>
            </a:r>
            <a:r>
              <a:rPr lang="pt-BR" dirty="0" err="1" smtClean="0"/>
              <a:t>años</a:t>
            </a:r>
            <a:endParaRPr lang="pt-BR" dirty="0"/>
          </a:p>
          <a:p>
            <a:pPr lvl="1"/>
            <a:r>
              <a:rPr lang="pt-BR" dirty="0"/>
              <a:t>56% </a:t>
            </a:r>
            <a:r>
              <a:rPr lang="pt-BR" dirty="0" smtClean="0"/>
              <a:t>de </a:t>
            </a:r>
            <a:r>
              <a:rPr lang="pt-BR" dirty="0" err="1" smtClean="0"/>
              <a:t>las</a:t>
            </a:r>
            <a:r>
              <a:rPr lang="pt-BR" dirty="0" smtClean="0"/>
              <a:t> personas que más </a:t>
            </a:r>
            <a:r>
              <a:rPr lang="pt-BR" dirty="0" err="1" smtClean="0"/>
              <a:t>participan</a:t>
            </a:r>
            <a:r>
              <a:rPr lang="pt-BR" dirty="0" smtClean="0"/>
              <a:t> </a:t>
            </a:r>
            <a:r>
              <a:rPr lang="pt-BR" dirty="0" err="1" smtClean="0"/>
              <a:t>son</a:t>
            </a:r>
            <a:r>
              <a:rPr lang="pt-BR" dirty="0" smtClean="0"/>
              <a:t> </a:t>
            </a:r>
            <a:r>
              <a:rPr lang="pt-BR" dirty="0" err="1" smtClean="0"/>
              <a:t>hombres</a:t>
            </a:r>
            <a:endParaRPr lang="pt-BR" dirty="0"/>
          </a:p>
          <a:p>
            <a:pPr lvl="1"/>
            <a:r>
              <a:rPr lang="pt-BR" dirty="0"/>
              <a:t>12,5% </a:t>
            </a:r>
            <a:r>
              <a:rPr lang="pt-BR" dirty="0" smtClean="0"/>
              <a:t>más </a:t>
            </a:r>
            <a:r>
              <a:rPr lang="pt-BR" dirty="0" err="1" smtClean="0"/>
              <a:t>mujeres</a:t>
            </a:r>
            <a:r>
              <a:rPr lang="pt-BR" dirty="0" smtClean="0"/>
              <a:t> que </a:t>
            </a:r>
            <a:r>
              <a:rPr lang="pt-BR" dirty="0" err="1" smtClean="0"/>
              <a:t>hombres</a:t>
            </a:r>
            <a:endParaRPr lang="pt-BR" dirty="0"/>
          </a:p>
          <a:p>
            <a:pPr lvl="1"/>
            <a:r>
              <a:rPr lang="pt-BR" dirty="0"/>
              <a:t>31,3% é </a:t>
            </a:r>
            <a:r>
              <a:rPr lang="pt-BR" dirty="0" smtClean="0"/>
              <a:t>equilibrado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quantidad</a:t>
            </a:r>
            <a:r>
              <a:rPr lang="pt-BR" dirty="0" smtClean="0"/>
              <a:t> de </a:t>
            </a:r>
            <a:r>
              <a:rPr lang="pt-BR" dirty="0" err="1" smtClean="0"/>
              <a:t>hombres</a:t>
            </a:r>
            <a:r>
              <a:rPr lang="pt-BR" dirty="0" smtClean="0"/>
              <a:t> e </a:t>
            </a:r>
            <a:r>
              <a:rPr lang="pt-BR" dirty="0" err="1" smtClean="0"/>
              <a:t>mujeres</a:t>
            </a:r>
            <a:endParaRPr lang="pt-BR" dirty="0" smtClean="0"/>
          </a:p>
          <a:p>
            <a:pPr lvl="1"/>
            <a:r>
              <a:rPr lang="pt-BR" dirty="0" smtClean="0"/>
              <a:t>68,8</a:t>
            </a:r>
            <a:r>
              <a:rPr lang="pt-BR" dirty="0"/>
              <a:t>% tem ensino superior completo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10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Las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formas de decisiones de las entidades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031070"/>
              </p:ext>
            </p:extLst>
          </p:nvPr>
        </p:nvGraphicFramePr>
        <p:xfrm>
          <a:off x="4045789" y="2648309"/>
          <a:ext cx="5262114" cy="420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19901"/>
              </p:ext>
            </p:extLst>
          </p:nvPr>
        </p:nvGraphicFramePr>
        <p:xfrm>
          <a:off x="-715992" y="1453549"/>
          <a:ext cx="6374920" cy="44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5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Como las actividades son planeadas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696942"/>
              </p:ext>
            </p:extLst>
          </p:nvPr>
        </p:nvGraphicFramePr>
        <p:xfrm>
          <a:off x="103517" y="1708031"/>
          <a:ext cx="8936966" cy="50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0951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Md BT"/>
        <a:ea typeface=""/>
        <a:cs typeface=""/>
      </a:majorFont>
      <a:minorFont>
        <a:latin typeface="Trebuchet M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Futura Md BT"/>
      <a:ea typeface=""/>
      <a:cs typeface=""/>
    </a:majorFont>
    <a:minorFont>
      <a:latin typeface="Trebuchet MS"/>
      <a:ea typeface=""/>
      <a:cs typeface="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Futura Md BT"/>
      <a:ea typeface=""/>
      <a:cs typeface=""/>
    </a:majorFont>
    <a:minorFont>
      <a:latin typeface="Trebuchet MS"/>
      <a:ea typeface=""/>
      <a:cs typeface="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Futura Md BT"/>
      <a:ea typeface=""/>
      <a:cs typeface=""/>
    </a:majorFont>
    <a:minorFont>
      <a:latin typeface="Trebuchet MS"/>
      <a:ea typeface=""/>
      <a:cs typeface="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Futura Md BT"/>
      <a:ea typeface=""/>
      <a:cs typeface=""/>
    </a:majorFont>
    <a:minorFont>
      <a:latin typeface="Trebuchet MS"/>
      <a:ea typeface=""/>
      <a:cs typeface="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641</TotalTime>
  <Words>400</Words>
  <Application>Microsoft Office PowerPoint</Application>
  <PresentationFormat>Apresentação na tela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Futura Md BT</vt:lpstr>
      <vt:lpstr>Trebuchet MS</vt:lpstr>
      <vt:lpstr>Wingdings 3</vt:lpstr>
      <vt:lpstr>Facet</vt:lpstr>
      <vt:lpstr>UNIÃO DE CICLISTAS DO BRASIL</vt:lpstr>
      <vt:lpstr>La Unión de Ciclistas de Brasil</vt:lpstr>
      <vt:lpstr>Asociados</vt:lpstr>
      <vt:lpstr>Las Entidades Cicloactivistas del Brasil</vt:lpstr>
      <vt:lpstr>Formalización</vt:lpstr>
      <vt:lpstr>Edad de las entidades</vt:lpstr>
      <vt:lpstr>Los associados de las entidades</vt:lpstr>
      <vt:lpstr>Las formas de decisiones de las entidades</vt:lpstr>
      <vt:lpstr>Como las actividades son planeadas</vt:lpstr>
      <vt:lpstr>Las Entidades Cicloactivistas del Brasil</vt:lpstr>
      <vt:lpstr>Las fuentes de los recursos</vt:lpstr>
      <vt:lpstr>Las Entidades Cicloactivistas del Brasil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Yuriê Baptista César</dc:creator>
  <cp:lastModifiedBy>Guilheme Tampieri</cp:lastModifiedBy>
  <cp:revision>35</cp:revision>
  <dcterms:created xsi:type="dcterms:W3CDTF">2016-01-24T14:02:45Z</dcterms:created>
  <dcterms:modified xsi:type="dcterms:W3CDTF">2016-04-03T22:11:56Z</dcterms:modified>
</cp:coreProperties>
</file>